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64" r:id="rId2"/>
    <p:sldId id="2865" r:id="rId3"/>
    <p:sldId id="2866" r:id="rId4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9E0DE72-459F-4C73-B974-0B5DC204F7DA}">
          <p14:sldIdLst>
            <p14:sldId id="2864"/>
            <p14:sldId id="2865"/>
            <p14:sldId id="2866"/>
          </p14:sldIdLst>
        </p14:section>
      </p14:sectionLst>
    </p:ext>
    <p:ext uri="{EFAFB233-063F-42B5-8137-9DF3F51BA10A}">
      <p15:sldGuideLst xmlns:p15="http://schemas.microsoft.com/office/powerpoint/2012/main">
        <p15:guide id="1" pos="393" userDrawn="1">
          <p15:clr>
            <a:srgbClr val="A4A3A4"/>
          </p15:clr>
        </p15:guide>
        <p15:guide id="2" pos="7287" userDrawn="1">
          <p15:clr>
            <a:srgbClr val="A4A3A4"/>
          </p15:clr>
        </p15:guide>
        <p15:guide id="3" orient="horz" pos="3702" userDrawn="1">
          <p15:clr>
            <a:srgbClr val="A4A3A4"/>
          </p15:clr>
        </p15:guide>
        <p15:guide id="4" orient="horz" pos="1049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65E169-135E-D35F-A428-10AC4C58C608}" name="Alex" initials="Al" userId="S::alex@biomap.com::1c829714-3eb8-4440-961a-ef7974560879" providerId="AD"/>
  <p188:author id="{860A46B8-4AA8-D095-DC98-24FF368970B7}" name="it 24slides8" initials="i2" userId="it 24slides8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A0A0A0"/>
    <a:srgbClr val="023360"/>
    <a:srgbClr val="1155CC"/>
    <a:srgbClr val="A4C2F4"/>
    <a:srgbClr val="385723"/>
    <a:srgbClr val="FF0000"/>
    <a:srgbClr val="ED8255"/>
    <a:srgbClr val="87FDFD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56" autoAdjust="0"/>
    <p:restoredTop sz="96646" autoAdjust="0"/>
  </p:normalViewPr>
  <p:slideViewPr>
    <p:cSldViewPr snapToGrid="0">
      <p:cViewPr>
        <p:scale>
          <a:sx n="121" d="100"/>
          <a:sy n="121" d="100"/>
        </p:scale>
        <p:origin x="856" y="392"/>
      </p:cViewPr>
      <p:guideLst>
        <p:guide pos="393"/>
        <p:guide pos="7287"/>
        <p:guide orient="horz" pos="3702"/>
        <p:guide orient="horz" pos="10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55C3E-DB4B-4A11-A30F-6BF3995C6FC6}" type="datetimeFigureOut">
              <a:t>07.04.2025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81EE6-6B31-4AA7-A8AC-01DB7523D92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53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25486E-C521-CF78-9FDB-1AE81A30B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7B4-116D-4F02-9341-CDAB172964BB}" type="datetimeFigureOut">
              <a:rPr lang="en-US" smtClean="0"/>
              <a:t>4/7/25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E68B96-84F0-9E48-0972-736CE4922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05449-9A6E-4CF6-C5C2-6FC795D64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46B29-BEE2-406B-9F6B-1C666A6A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76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3AEE894C-EDA6-4956-83FB-12A1F7F6E1F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794162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5" imgH="424" progId="TCLayout.ActiveDocument.1">
                  <p:embed/>
                </p:oleObj>
              </mc:Choice>
              <mc:Fallback>
                <p:oleObj name="think-cell Slide" r:id="rId4" imgW="425" imgH="42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3AEE894C-EDA6-4956-83FB-12A1F7F6E1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4"/>
          <p:cNvSpPr txBox="1"/>
          <p:nvPr/>
        </p:nvSpPr>
        <p:spPr>
          <a:xfrm>
            <a:off x="9882187" y="6331980"/>
            <a:ext cx="1892493" cy="2616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1100">
                <a:solidFill>
                  <a:srgbClr val="767171"/>
                </a:solidFill>
                <a:latin typeface="Microsoft YaHei Light"/>
                <a:ea typeface="Microsoft YaHei Light"/>
                <a:cs typeface="Microsoft YaHei Light"/>
                <a:sym typeface="Microsoft YaHei Light"/>
              </a:defRPr>
            </a:lvl1pPr>
          </a:lstStyle>
          <a:p>
            <a:r>
              <a:rPr lang="en-US" dirty="0">
                <a:solidFill>
                  <a:schemeClr val="bg2"/>
                </a:solidFill>
                <a:latin typeface="+mn-lt"/>
                <a:cs typeface="Segoe UI" panose="020B0502040204020203" pitchFamily="34" charset="0"/>
              </a:rPr>
              <a:t>NON</a:t>
            </a:r>
            <a:r>
              <a:rPr dirty="0">
                <a:solidFill>
                  <a:schemeClr val="bg2"/>
                </a:solidFill>
                <a:latin typeface="+mn-lt"/>
                <a:cs typeface="Segoe UI" panose="020B0502040204020203" pitchFamily="34" charset="0"/>
              </a:rPr>
              <a:t> CONFIDENTIAL</a:t>
            </a:r>
          </a:p>
        </p:txBody>
      </p:sp>
      <p:sp>
        <p:nvSpPr>
          <p:cNvPr id="5" name="Title Text"/>
          <p:cNvSpPr txBox="1">
            <a:spLocks noGrp="1"/>
          </p:cNvSpPr>
          <p:nvPr>
            <p:ph type="title"/>
          </p:nvPr>
        </p:nvSpPr>
        <p:spPr>
          <a:xfrm>
            <a:off x="609600" y="377825"/>
            <a:ext cx="10972800" cy="4480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63700"/>
            <a:ext cx="10972800" cy="4211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456066" y="6370450"/>
            <a:ext cx="187552" cy="18466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ctr">
              <a:defRPr sz="1200" b="1">
                <a:solidFill>
                  <a:srgbClr val="023360"/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fld id="{86CB4B4D-7CA3-9044-876B-883B54F867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023360"/>
          </a:solidFill>
          <a:uFillTx/>
          <a:latin typeface="+mj-lt"/>
          <a:ea typeface="Segoe UI" panose="020B0502040204020203" pitchFamily="34" charset="0"/>
          <a:cs typeface="Segoe UI" panose="020B0502040204020203" pitchFamily="34" charset="0"/>
          <a:sym typeface="Avenir Next LT Pro Dem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B0F0"/>
          </a:solidFill>
          <a:uFillTx/>
          <a:latin typeface="Avenir Next LT Pro Demi"/>
          <a:ea typeface="Avenir Next LT Pro Demi"/>
          <a:cs typeface="Avenir Next LT Pro Demi"/>
          <a:sym typeface="Avenir Next LT Pro Dem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B0F0"/>
          </a:solidFill>
          <a:uFillTx/>
          <a:latin typeface="Avenir Next LT Pro Demi"/>
          <a:ea typeface="Avenir Next LT Pro Demi"/>
          <a:cs typeface="Avenir Next LT Pro Demi"/>
          <a:sym typeface="Avenir Next LT Pro Dem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B0F0"/>
          </a:solidFill>
          <a:uFillTx/>
          <a:latin typeface="Avenir Next LT Pro Demi"/>
          <a:ea typeface="Avenir Next LT Pro Demi"/>
          <a:cs typeface="Avenir Next LT Pro Demi"/>
          <a:sym typeface="Avenir Next LT Pro Dem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B0F0"/>
          </a:solidFill>
          <a:uFillTx/>
          <a:latin typeface="Avenir Next LT Pro Demi"/>
          <a:ea typeface="Avenir Next LT Pro Demi"/>
          <a:cs typeface="Avenir Next LT Pro Demi"/>
          <a:sym typeface="Avenir Next LT Pro Dem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B0F0"/>
          </a:solidFill>
          <a:uFillTx/>
          <a:latin typeface="Avenir Next LT Pro Demi"/>
          <a:ea typeface="Avenir Next LT Pro Demi"/>
          <a:cs typeface="Avenir Next LT Pro Demi"/>
          <a:sym typeface="Avenir Next LT Pro Dem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B0F0"/>
          </a:solidFill>
          <a:uFillTx/>
          <a:latin typeface="Avenir Next LT Pro Demi"/>
          <a:ea typeface="Avenir Next LT Pro Demi"/>
          <a:cs typeface="Avenir Next LT Pro Demi"/>
          <a:sym typeface="Avenir Next LT Pro Dem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B0F0"/>
          </a:solidFill>
          <a:uFillTx/>
          <a:latin typeface="Avenir Next LT Pro Demi"/>
          <a:ea typeface="Avenir Next LT Pro Demi"/>
          <a:cs typeface="Avenir Next LT Pro Demi"/>
          <a:sym typeface="Avenir Next LT Pro Dem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B0F0"/>
          </a:solidFill>
          <a:uFillTx/>
          <a:latin typeface="Avenir Next LT Pro Demi"/>
          <a:ea typeface="Avenir Next LT Pro Demi"/>
          <a:cs typeface="Avenir Next LT Pro Demi"/>
          <a:sym typeface="Avenir Next LT Pro Demi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Segoe UI" panose="020B0502040204020203" pitchFamily="34" charset="0"/>
          <a:cs typeface="Segoe UI" panose="020B0502040204020203" pitchFamily="34" charset="0"/>
          <a:sym typeface="Avenir Next LT Pro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Segoe UI" panose="020B0502040204020203" pitchFamily="34" charset="0"/>
          <a:cs typeface="Segoe UI" panose="020B0502040204020203" pitchFamily="34" charset="0"/>
          <a:sym typeface="Avenir Next LT Pro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Segoe UI" panose="020B0502040204020203" pitchFamily="34" charset="0"/>
          <a:cs typeface="Segoe UI" panose="020B0502040204020203" pitchFamily="34" charset="0"/>
          <a:sym typeface="Avenir Next LT Pro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Segoe UI" panose="020B0502040204020203" pitchFamily="34" charset="0"/>
          <a:cs typeface="Segoe UI" panose="020B0502040204020203" pitchFamily="34" charset="0"/>
          <a:sym typeface="Avenir Next LT Pro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Segoe UI" panose="020B0502040204020203" pitchFamily="34" charset="0"/>
          <a:cs typeface="Segoe UI" panose="020B0502040204020203" pitchFamily="34" charset="0"/>
          <a:sym typeface="Avenir Next LT Pro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C7C11F3-F69B-53AF-CC77-A62D27047EF0}"/>
              </a:ext>
            </a:extLst>
          </p:cNvPr>
          <p:cNvSpPr/>
          <p:nvPr/>
        </p:nvSpPr>
        <p:spPr>
          <a:xfrm>
            <a:off x="1" y="1088022"/>
            <a:ext cx="1254173" cy="576997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>
            <a:solidFill>
              <a:schemeClr val="bg1">
                <a:lumMod val="95000"/>
              </a:schemeClr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"/>
              <a:ea typeface="Avenir Next LT Pro"/>
              <a:cs typeface="Avenir Next LT Pro"/>
              <a:sym typeface="Avenir Next LT Pro"/>
            </a:endParaRPr>
          </a:p>
        </p:txBody>
      </p:sp>
      <p:sp>
        <p:nvSpPr>
          <p:cNvPr id="2" name="TextBox 396">
            <a:extLst>
              <a:ext uri="{FF2B5EF4-FFF2-40B4-BE49-F238E27FC236}">
                <a16:creationId xmlns:a16="http://schemas.microsoft.com/office/drawing/2014/main" id="{64723E5A-2580-23BD-3AF2-C1DD2F3D3ADB}"/>
              </a:ext>
            </a:extLst>
          </p:cNvPr>
          <p:cNvSpPr txBox="1"/>
          <p:nvPr/>
        </p:nvSpPr>
        <p:spPr>
          <a:xfrm>
            <a:off x="1321177" y="354439"/>
            <a:ext cx="10870823" cy="443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defTabSz="832103">
              <a:lnSpc>
                <a:spcPct val="90000"/>
              </a:lnSpc>
              <a:defRPr sz="2800">
                <a:solidFill>
                  <a:srgbClr val="00B0F0"/>
                </a:solidFill>
                <a:latin typeface="Avenir Next LT Pro Demi"/>
                <a:ea typeface="Avenir Next LT Pro Demi"/>
                <a:cs typeface="Avenir Next LT Pro Demi"/>
                <a:sym typeface="Avenir Next LT Pro Demi"/>
              </a:defRPr>
            </a:lvl1pPr>
          </a:lstStyle>
          <a:p>
            <a:r>
              <a:rPr lang="en-US" altLang="zh-CN" sz="3200" b="1" dirty="0">
                <a:solidFill>
                  <a:srgbClr val="023360"/>
                </a:solidFill>
                <a:latin typeface="+mj-lt"/>
                <a:cs typeface="Segoe UI" panose="020B0502040204020203" pitchFamily="34" charset="0"/>
              </a:rPr>
              <a:t>Distinct programs evolving in time and tailored to the LVMH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C4EEFE-3B44-7124-4CD9-84F00AFB0F75}"/>
              </a:ext>
            </a:extLst>
          </p:cNvPr>
          <p:cNvSpPr txBox="1"/>
          <p:nvPr/>
        </p:nvSpPr>
        <p:spPr>
          <a:xfrm>
            <a:off x="1254174" y="1132906"/>
            <a:ext cx="10681179" cy="48013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rPr>
              <a:t>1. Natural 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rPr>
              <a:t>compounds</a:t>
            </a: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rPr>
              <a:t> proposed by </a:t>
            </a:r>
            <a:r>
              <a:rPr kumimoji="0" lang="en-US" sz="1800" b="0" i="0" u="none" strike="noStrike" cap="none" spc="0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rPr>
              <a:t>RemeDys</a:t>
            </a: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 for direct </a:t>
            </a:r>
            <a:r>
              <a:rPr lang="en-US" dirty="0" err="1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nutra</a:t>
            </a: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- or cosmeceutical development. Time to self-GRAS is 18-20 months 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Avenir Next LT Pro"/>
              <a:ea typeface="Avenir Next LT Pro"/>
              <a:cs typeface="Avenir Next LT Pro"/>
              <a:sym typeface="Avenir Next LT Pro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	- Oleanolic acid – activates the GPCR, TGR5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	- </a:t>
            </a:r>
            <a:r>
              <a:rPr lang="en-US" dirty="0" err="1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Gossypetin</a:t>
            </a: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 – AMPK activator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2060"/>
              </a:solidFill>
              <a:latin typeface="Avenir Next LT Pro"/>
              <a:ea typeface="Avenir Next LT Pro"/>
              <a:cs typeface="Avenir Next LT Pro"/>
              <a:sym typeface="Avenir Next LT Pro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2.</a:t>
            </a:r>
            <a:r>
              <a:rPr lang="en-US" b="1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 Screening against targets </a:t>
            </a: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with proven activity on the mitochondria. </a:t>
            </a:r>
            <a:r>
              <a:rPr lang="en-US" dirty="0" err="1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Remedys</a:t>
            </a: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 executes the project and provides expertise. Time-frame is 24-36 months: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	- Mito stress inducer – primary screen in the worm with secondary assays in cells;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	- TGR5 agonist -  virtual screen followed by cell-based co-transfection assay;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	- SPT1 inhibitor – cell-based screen coupled with MS </a:t>
            </a:r>
            <a:r>
              <a:rPr lang="en-US" dirty="0" err="1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lipidomics</a:t>
            </a: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 to detect ceramides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	- SARM1 inhibitor – virtual screen followed by enzymatic assay (NAD boosting in skin nerves)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lang="en-US" dirty="0">
              <a:solidFill>
                <a:srgbClr val="002060"/>
              </a:solidFill>
              <a:latin typeface="Avenir Next LT Pro"/>
              <a:ea typeface="Avenir Next LT Pro"/>
              <a:cs typeface="Avenir Next LT Pro"/>
              <a:sym typeface="Avenir Next LT Pro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3.</a:t>
            </a:r>
            <a:r>
              <a:rPr lang="en-US" b="1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 New target </a:t>
            </a: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identification from genetic reference populations and human validation to fill the pipeline. </a:t>
            </a:r>
            <a:r>
              <a:rPr lang="en-US" dirty="0" err="1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Remedys</a:t>
            </a: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 executes and provides expertise. Execution within 36-42 months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	- Genomics and TIDVAL – 6 months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	- Screening – same time-frame as #2; potentially faster, given experience acquired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rPr>
              <a:t>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5D7110-F0B2-0EC6-8237-9D443A9EA5AC}"/>
              </a:ext>
            </a:extLst>
          </p:cNvPr>
          <p:cNvSpPr txBox="1"/>
          <p:nvPr/>
        </p:nvSpPr>
        <p:spPr>
          <a:xfrm rot="16200000">
            <a:off x="31979" y="1418754"/>
            <a:ext cx="1296571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rPr>
              <a:t>Jump-start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rPr>
              <a:t>(</a:t>
            </a:r>
            <a:r>
              <a:rPr lang="en-US" b="1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learning)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Avenir Next LT Pro"/>
              <a:ea typeface="Avenir Next LT Pro"/>
              <a:cs typeface="Avenir Next LT Pro"/>
              <a:sym typeface="Avenir Next LT Pr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F4E4FD-BF39-FCA9-8361-D4469EDC8515}"/>
              </a:ext>
            </a:extLst>
          </p:cNvPr>
          <p:cNvSpPr txBox="1"/>
          <p:nvPr/>
        </p:nvSpPr>
        <p:spPr>
          <a:xfrm rot="16200000">
            <a:off x="-140487" y="3146014"/>
            <a:ext cx="1661415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rPr>
              <a:t>Consolidating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expertise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Avenir Next LT Pro"/>
              <a:ea typeface="Avenir Next LT Pro"/>
              <a:cs typeface="Avenir Next LT Pro"/>
              <a:sym typeface="Avenir Next LT Pro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FDFC2D-3F95-6EF1-1551-85BC23CACCBC}"/>
              </a:ext>
            </a:extLst>
          </p:cNvPr>
          <p:cNvSpPr txBox="1"/>
          <p:nvPr/>
        </p:nvSpPr>
        <p:spPr>
          <a:xfrm rot="16200000">
            <a:off x="133026" y="4794231"/>
            <a:ext cx="1216678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rPr>
              <a:t>Filling the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002060"/>
                </a:solidFill>
                <a:latin typeface="Avenir Next LT Pro"/>
                <a:ea typeface="Avenir Next LT Pro"/>
                <a:cs typeface="Avenir Next LT Pro"/>
                <a:sym typeface="Avenir Next LT Pro"/>
              </a:rPr>
              <a:t>pipeline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2060"/>
              </a:solidFill>
              <a:effectLst/>
              <a:uFillTx/>
              <a:latin typeface="Avenir Next LT Pro"/>
              <a:ea typeface="Avenir Next LT Pro"/>
              <a:cs typeface="Avenir Next LT Pro"/>
              <a:sym typeface="Avenir Next LT Pro"/>
            </a:endParaRPr>
          </a:p>
        </p:txBody>
      </p:sp>
    </p:spTree>
    <p:extLst>
      <p:ext uri="{BB962C8B-B14F-4D97-AF65-F5344CB8AC3E}">
        <p14:creationId xmlns:p14="http://schemas.microsoft.com/office/powerpoint/2010/main" val="2225794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E4EF3-BED5-16FF-BD49-0B1AD2F41857}"/>
              </a:ext>
            </a:extLst>
          </p:cNvPr>
          <p:cNvSpPr txBox="1">
            <a:spLocks/>
          </p:cNvSpPr>
          <p:nvPr/>
        </p:nvSpPr>
        <p:spPr>
          <a:xfrm>
            <a:off x="949701" y="176637"/>
            <a:ext cx="10927734" cy="5156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2600" b="1" kern="1200">
                <a:solidFill>
                  <a:srgbClr val="0067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2060"/>
                </a:solidFill>
              </a:rPr>
              <a:t>How a Program for LVMH can be executed within </a:t>
            </a:r>
            <a:r>
              <a:rPr lang="en-US" sz="3200" dirty="0" err="1">
                <a:solidFill>
                  <a:srgbClr val="002060"/>
                </a:solidFill>
              </a:rPr>
              <a:t>Remedys</a:t>
            </a:r>
            <a:endParaRPr lang="en-US" sz="3200" dirty="0">
              <a:solidFill>
                <a:srgbClr val="00206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53C74A-BE92-C89E-641C-7A69F5985F29}"/>
              </a:ext>
            </a:extLst>
          </p:cNvPr>
          <p:cNvGrpSpPr/>
          <p:nvPr/>
        </p:nvGrpSpPr>
        <p:grpSpPr>
          <a:xfrm>
            <a:off x="949701" y="796242"/>
            <a:ext cx="11020133" cy="5599124"/>
            <a:chOff x="0" y="-121092"/>
            <a:chExt cx="9185268" cy="4245980"/>
          </a:xfrm>
        </p:grpSpPr>
        <p:sp>
          <p:nvSpPr>
            <p:cNvPr id="4" name="OTLSHAPE_SL_1b38a2aef35f4456a0c582988a6dd170_BackgroundRectangle">
              <a:extLst>
                <a:ext uri="{FF2B5EF4-FFF2-40B4-BE49-F238E27FC236}">
                  <a16:creationId xmlns:a16="http://schemas.microsoft.com/office/drawing/2014/main" id="{B10D250A-411A-D13D-16AB-625E7AFCA034}"/>
                </a:ext>
              </a:extLst>
            </p:cNvPr>
            <p:cNvSpPr/>
            <p:nvPr/>
          </p:nvSpPr>
          <p:spPr>
            <a:xfrm>
              <a:off x="0" y="1380755"/>
              <a:ext cx="8467725" cy="990600"/>
            </a:xfrm>
            <a:prstGeom prst="rect">
              <a:avLst/>
            </a:prstGeom>
            <a:solidFill>
              <a:srgbClr val="5B9BD5">
                <a:alpha val="14902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5" name="OTLSHAPE_SL_dce47794aefc4306b97d0dbed2ef76ed_BackgroundRectangle">
              <a:extLst>
                <a:ext uri="{FF2B5EF4-FFF2-40B4-BE49-F238E27FC236}">
                  <a16:creationId xmlns:a16="http://schemas.microsoft.com/office/drawing/2014/main" id="{7CCB4750-36BD-837C-9D0B-9ABA76C1634C}"/>
                </a:ext>
              </a:extLst>
            </p:cNvPr>
            <p:cNvSpPr/>
            <p:nvPr/>
          </p:nvSpPr>
          <p:spPr>
            <a:xfrm>
              <a:off x="0" y="562149"/>
              <a:ext cx="8467725" cy="761751"/>
            </a:xfrm>
            <a:prstGeom prst="rect">
              <a:avLst/>
            </a:prstGeom>
            <a:solidFill>
              <a:srgbClr val="70AD47">
                <a:alpha val="14902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6" name="OTLSHAPE_SL_1f09b85ab3c74c4190696a6bbdf8978a_BackgroundRectangle">
              <a:extLst>
                <a:ext uri="{FF2B5EF4-FFF2-40B4-BE49-F238E27FC236}">
                  <a16:creationId xmlns:a16="http://schemas.microsoft.com/office/drawing/2014/main" id="{BD98FD25-DC28-CC8B-53C3-652916F48293}"/>
                </a:ext>
              </a:extLst>
            </p:cNvPr>
            <p:cNvSpPr/>
            <p:nvPr/>
          </p:nvSpPr>
          <p:spPr>
            <a:xfrm>
              <a:off x="0" y="2418980"/>
              <a:ext cx="8467725" cy="933450"/>
            </a:xfrm>
            <a:prstGeom prst="rect">
              <a:avLst/>
            </a:prstGeom>
            <a:solidFill>
              <a:schemeClr val="accent2">
                <a:alpha val="14902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7" name="OTLSHAPE_SLT_c3a4ce9e8227400f832b7a1c30ebfc59_Shape">
              <a:extLst>
                <a:ext uri="{FF2B5EF4-FFF2-40B4-BE49-F238E27FC236}">
                  <a16:creationId xmlns:a16="http://schemas.microsoft.com/office/drawing/2014/main" id="{8E8FB6AE-1F24-F48E-1329-513844E83889}"/>
                </a:ext>
              </a:extLst>
            </p:cNvPr>
            <p:cNvSpPr/>
            <p:nvPr/>
          </p:nvSpPr>
          <p:spPr>
            <a:xfrm>
              <a:off x="3656828" y="2447555"/>
              <a:ext cx="86677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cxnSp>
          <p:nvCxnSpPr>
            <p:cNvPr id="8" name="Connector: Elbow 477">
              <a:extLst>
                <a:ext uri="{FF2B5EF4-FFF2-40B4-BE49-F238E27FC236}">
                  <a16:creationId xmlns:a16="http://schemas.microsoft.com/office/drawing/2014/main" id="{94BAA8A2-4020-0FBC-F9B7-4BBF89C01B33}"/>
                </a:ext>
              </a:extLst>
            </p:cNvPr>
            <p:cNvCxnSpPr>
              <a:cxnSpLocks/>
              <a:stCxn id="37" idx="0"/>
              <a:endCxn id="47" idx="1"/>
            </p:cNvCxnSpPr>
            <p:nvPr/>
          </p:nvCxnSpPr>
          <p:spPr>
            <a:xfrm flipH="1" flipV="1">
              <a:off x="8073460" y="632684"/>
              <a:ext cx="159375" cy="2481621"/>
            </a:xfrm>
            <a:prstGeom prst="bentConnector5">
              <a:avLst>
                <a:gd name="adj1" fmla="val -143435"/>
                <a:gd name="adj2" fmla="val 49616"/>
                <a:gd name="adj3" fmla="val 243435"/>
              </a:avLst>
            </a:prstGeom>
            <a:ln w="12700">
              <a:solidFill>
                <a:schemeClr val="tx1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or: Elbow 478">
              <a:extLst>
                <a:ext uri="{FF2B5EF4-FFF2-40B4-BE49-F238E27FC236}">
                  <a16:creationId xmlns:a16="http://schemas.microsoft.com/office/drawing/2014/main" id="{23AFA963-55BE-6078-2503-F29D5AF7ECE0}"/>
                </a:ext>
              </a:extLst>
            </p:cNvPr>
            <p:cNvCxnSpPr>
              <a:cxnSpLocks/>
              <a:stCxn id="42" idx="1"/>
              <a:endCxn id="47" idx="1"/>
            </p:cNvCxnSpPr>
            <p:nvPr/>
          </p:nvCxnSpPr>
          <p:spPr>
            <a:xfrm rot="10800000">
              <a:off x="8073460" y="632685"/>
              <a:ext cx="554018" cy="3357921"/>
            </a:xfrm>
            <a:prstGeom prst="bentConnector3">
              <a:avLst>
                <a:gd name="adj1" fmla="val 141262"/>
              </a:avLst>
            </a:prstGeom>
            <a:ln w="12700">
              <a:solidFill>
                <a:schemeClr val="tx1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or: Elbow 479">
              <a:extLst>
                <a:ext uri="{FF2B5EF4-FFF2-40B4-BE49-F238E27FC236}">
                  <a16:creationId xmlns:a16="http://schemas.microsoft.com/office/drawing/2014/main" id="{CAF32B84-8B4F-01DD-5834-E145F7439F10}"/>
                </a:ext>
              </a:extLst>
            </p:cNvPr>
            <p:cNvCxnSpPr>
              <a:cxnSpLocks/>
              <a:stCxn id="43" idx="2"/>
              <a:endCxn id="41" idx="2"/>
            </p:cNvCxnSpPr>
            <p:nvPr/>
          </p:nvCxnSpPr>
          <p:spPr>
            <a:xfrm rot="16200000" flipH="1">
              <a:off x="5741060" y="2578767"/>
              <a:ext cx="561975" cy="13799"/>
            </a:xfrm>
            <a:prstGeom prst="bentConnector2">
              <a:avLst/>
            </a:prstGeom>
            <a:ln w="12700">
              <a:solidFill>
                <a:schemeClr val="tx1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or: Elbow 480">
              <a:extLst>
                <a:ext uri="{FF2B5EF4-FFF2-40B4-BE49-F238E27FC236}">
                  <a16:creationId xmlns:a16="http://schemas.microsoft.com/office/drawing/2014/main" id="{98A68B45-F35A-5369-2DE2-8B10518971DA}"/>
                </a:ext>
              </a:extLst>
            </p:cNvPr>
            <p:cNvCxnSpPr>
              <a:cxnSpLocks/>
              <a:endCxn id="27" idx="2"/>
            </p:cNvCxnSpPr>
            <p:nvPr/>
          </p:nvCxnSpPr>
          <p:spPr>
            <a:xfrm rot="16200000" flipH="1">
              <a:off x="3909975" y="3481258"/>
              <a:ext cx="261749" cy="223547"/>
            </a:xfrm>
            <a:prstGeom prst="bentConnector2">
              <a:avLst/>
            </a:prstGeom>
            <a:ln w="12700">
              <a:solidFill>
                <a:schemeClr val="tx1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D3E4159B-90C6-B8F2-AC6B-AC926BD97086}"/>
                </a:ext>
              </a:extLst>
            </p:cNvPr>
            <p:cNvCxnSpPr>
              <a:cxnSpLocks/>
              <a:stCxn id="90" idx="0"/>
              <a:endCxn id="27" idx="2"/>
            </p:cNvCxnSpPr>
            <p:nvPr/>
          </p:nvCxnSpPr>
          <p:spPr>
            <a:xfrm>
              <a:off x="4135843" y="1005207"/>
              <a:ext cx="16779" cy="2718698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or: Elbow 482">
              <a:extLst>
                <a:ext uri="{FF2B5EF4-FFF2-40B4-BE49-F238E27FC236}">
                  <a16:creationId xmlns:a16="http://schemas.microsoft.com/office/drawing/2014/main" id="{DAA62BB8-E6D0-4A0C-957A-8633B8C12115}"/>
                </a:ext>
              </a:extLst>
            </p:cNvPr>
            <p:cNvCxnSpPr>
              <a:stCxn id="43" idx="2"/>
              <a:endCxn id="28" idx="2"/>
            </p:cNvCxnSpPr>
            <p:nvPr/>
          </p:nvCxnSpPr>
          <p:spPr>
            <a:xfrm rot="16200000" flipH="1">
              <a:off x="5750034" y="2569793"/>
              <a:ext cx="1543050" cy="1012823"/>
            </a:xfrm>
            <a:prstGeom prst="bentConnector2">
              <a:avLst/>
            </a:prstGeom>
            <a:ln w="12700">
              <a:solidFill>
                <a:schemeClr val="tx1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E147D11A-D345-9175-1909-1C7CA50ED0E9}"/>
                </a:ext>
              </a:extLst>
            </p:cNvPr>
            <p:cNvCxnSpPr>
              <a:cxnSpLocks/>
            </p:cNvCxnSpPr>
            <p:nvPr/>
          </p:nvCxnSpPr>
          <p:spPr>
            <a:xfrm>
              <a:off x="1486022" y="3708380"/>
              <a:ext cx="987731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463">
              <a:extLst>
                <a:ext uri="{FF2B5EF4-FFF2-40B4-BE49-F238E27FC236}">
                  <a16:creationId xmlns:a16="http://schemas.microsoft.com/office/drawing/2014/main" id="{30256CB6-6DCB-6537-F54B-CF373AA134AF}"/>
                </a:ext>
              </a:extLst>
            </p:cNvPr>
            <p:cNvSpPr txBox="1"/>
            <p:nvPr/>
          </p:nvSpPr>
          <p:spPr>
            <a:xfrm>
              <a:off x="1700185" y="3726565"/>
              <a:ext cx="685324" cy="12741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fr-CH" sz="900" kern="1200">
                  <a:solidFill>
                    <a:srgbClr val="000000"/>
                  </a:solidFill>
                  <a:effectLst/>
                  <a:latin typeface="Aptos" panose="020B00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Critical Path</a:t>
              </a:r>
              <a:endParaRPr lang="en-US" sz="11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16" name="OTLSHAPE_SL_7c79d58173ad4a89b751d77b838ff5cb_BackgroundRectangle">
              <a:extLst>
                <a:ext uri="{FF2B5EF4-FFF2-40B4-BE49-F238E27FC236}">
                  <a16:creationId xmlns:a16="http://schemas.microsoft.com/office/drawing/2014/main" id="{5E125E42-BAD3-BB10-BFB4-E7F834219BD5}"/>
                </a:ext>
              </a:extLst>
            </p:cNvPr>
            <p:cNvSpPr/>
            <p:nvPr/>
          </p:nvSpPr>
          <p:spPr>
            <a:xfrm>
              <a:off x="0" y="3400055"/>
              <a:ext cx="8467725" cy="685800"/>
            </a:xfrm>
            <a:prstGeom prst="rect">
              <a:avLst/>
            </a:prstGeom>
            <a:solidFill>
              <a:srgbClr val="737373">
                <a:alpha val="14902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17" name="OTLSHAPE_TB_00000000000000000000000000000000_ScaleContainer">
              <a:extLst>
                <a:ext uri="{FF2B5EF4-FFF2-40B4-BE49-F238E27FC236}">
                  <a16:creationId xmlns:a16="http://schemas.microsoft.com/office/drawing/2014/main" id="{C936FD20-72B2-85EE-7355-5AA1BCF2E937}"/>
                </a:ext>
              </a:extLst>
            </p:cNvPr>
            <p:cNvSpPr/>
            <p:nvPr/>
          </p:nvSpPr>
          <p:spPr>
            <a:xfrm>
              <a:off x="1091245" y="-121092"/>
              <a:ext cx="7372350" cy="190500"/>
            </a:xfrm>
            <a:prstGeom prst="roundRect">
              <a:avLst/>
            </a:prstGeom>
            <a:solidFill>
              <a:srgbClr val="44546A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31F19639-BCED-4A60-ADC4-E9642A236FB7}">
                <a14:hiddenScene3d xmlns:a14="http://schemas.microsoft.com/office/drawing/2010/main">
                  <a:camera prst="orthographicFront"/>
                  <a:lightRig rig="threePt" dir="t">
                    <a:rot lat="0" lon="0" rev="8700000"/>
                  </a:lightRig>
                </a14:hiddenScene3d>
              </a:ext>
              <a:ext uri="{E45631CC-5BF2-4C18-A39C-3461C7D3F71A}">
                <a14:hiddenSp3d xmlns:a14="http://schemas.microsoft.com/office/drawing/2010/main">
                  <a:bevelT w="165100" h="19050"/>
                </a14:hiddenSp3d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18" name="OTLSHAPE_SL_dce47794aefc4306b97d0dbed2ef76ed_HeaderRectangle">
              <a:extLst>
                <a:ext uri="{FF2B5EF4-FFF2-40B4-BE49-F238E27FC236}">
                  <a16:creationId xmlns:a16="http://schemas.microsoft.com/office/drawing/2014/main" id="{A5D817DB-29C1-CD66-4E40-E0096117F6E6}"/>
                </a:ext>
              </a:extLst>
            </p:cNvPr>
            <p:cNvSpPr/>
            <p:nvPr/>
          </p:nvSpPr>
          <p:spPr>
            <a:xfrm>
              <a:off x="0" y="562149"/>
              <a:ext cx="1000125" cy="761751"/>
            </a:xfrm>
            <a:prstGeom prst="rect">
              <a:avLst/>
            </a:prstGeom>
            <a:solidFill>
              <a:srgbClr val="70AD47">
                <a:alpha val="49804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19" name="OTLSHAPE_SL_7c79d58173ad4a89b751d77b838ff5cb_HeaderRectangle">
              <a:extLst>
                <a:ext uri="{FF2B5EF4-FFF2-40B4-BE49-F238E27FC236}">
                  <a16:creationId xmlns:a16="http://schemas.microsoft.com/office/drawing/2014/main" id="{82D9D549-7234-763D-8AD3-E66E829C1356}"/>
                </a:ext>
              </a:extLst>
            </p:cNvPr>
            <p:cNvSpPr/>
            <p:nvPr/>
          </p:nvSpPr>
          <p:spPr>
            <a:xfrm>
              <a:off x="0" y="3400055"/>
              <a:ext cx="1000125" cy="685800"/>
            </a:xfrm>
            <a:prstGeom prst="rect">
              <a:avLst/>
            </a:prstGeom>
            <a:solidFill>
              <a:srgbClr val="737373">
                <a:alpha val="49804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20" name="OTLSHAPE_SL_1b38a2aef35f4456a0c582988a6dd170_HeaderRectangle">
              <a:extLst>
                <a:ext uri="{FF2B5EF4-FFF2-40B4-BE49-F238E27FC236}">
                  <a16:creationId xmlns:a16="http://schemas.microsoft.com/office/drawing/2014/main" id="{F96A6F99-4A7A-0763-EC27-C366DD73CC8F}"/>
                </a:ext>
              </a:extLst>
            </p:cNvPr>
            <p:cNvSpPr/>
            <p:nvPr/>
          </p:nvSpPr>
          <p:spPr>
            <a:xfrm>
              <a:off x="0" y="1380755"/>
              <a:ext cx="1000125" cy="990600"/>
            </a:xfrm>
            <a:prstGeom prst="rect">
              <a:avLst/>
            </a:prstGeom>
            <a:solidFill>
              <a:srgbClr val="5B9BD5">
                <a:alpha val="49804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21" name="OTLSHAPE_SL_1f09b85ab3c74c4190696a6bbdf8978a_HeaderRectangle">
              <a:extLst>
                <a:ext uri="{FF2B5EF4-FFF2-40B4-BE49-F238E27FC236}">
                  <a16:creationId xmlns:a16="http://schemas.microsoft.com/office/drawing/2014/main" id="{86A7C949-D819-AF74-71F3-2E59010899FB}"/>
                </a:ext>
              </a:extLst>
            </p:cNvPr>
            <p:cNvSpPr/>
            <p:nvPr/>
          </p:nvSpPr>
          <p:spPr>
            <a:xfrm>
              <a:off x="0" y="2418980"/>
              <a:ext cx="1000125" cy="933450"/>
            </a:xfrm>
            <a:prstGeom prst="rect">
              <a:avLst/>
            </a:prstGeom>
            <a:solidFill>
              <a:schemeClr val="accent2">
                <a:alpha val="49804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22" name="OTLSHAPE_SLT_f103bcaa77fd43ff87130772e71b39cb_Shape">
              <a:extLst>
                <a:ext uri="{FF2B5EF4-FFF2-40B4-BE49-F238E27FC236}">
                  <a16:creationId xmlns:a16="http://schemas.microsoft.com/office/drawing/2014/main" id="{6BDA0CE8-19A9-6A75-BB35-5AD01308597F}"/>
                </a:ext>
              </a:extLst>
            </p:cNvPr>
            <p:cNvSpPr/>
            <p:nvPr/>
          </p:nvSpPr>
          <p:spPr>
            <a:xfrm>
              <a:off x="1397226" y="599664"/>
              <a:ext cx="46672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74AD49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23" name="OTLSHAPE_SLT_efcd100341174513b7a3b7db679a38d8_Shape">
              <a:extLst>
                <a:ext uri="{FF2B5EF4-FFF2-40B4-BE49-F238E27FC236}">
                  <a16:creationId xmlns:a16="http://schemas.microsoft.com/office/drawing/2014/main" id="{C6619A8B-6838-E5F7-5148-5985AA91A153}"/>
                </a:ext>
              </a:extLst>
            </p:cNvPr>
            <p:cNvSpPr/>
            <p:nvPr/>
          </p:nvSpPr>
          <p:spPr>
            <a:xfrm>
              <a:off x="1770059" y="706859"/>
              <a:ext cx="61912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74AD49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24" name="OTLSHAPE_SLT_32b3ab5be3c5402286de4a7c2dfc81b3_Shape">
              <a:extLst>
                <a:ext uri="{FF2B5EF4-FFF2-40B4-BE49-F238E27FC236}">
                  <a16:creationId xmlns:a16="http://schemas.microsoft.com/office/drawing/2014/main" id="{CB34481F-3FFF-675C-5BE6-1EB7C0BD8A97}"/>
                </a:ext>
              </a:extLst>
            </p:cNvPr>
            <p:cNvSpPr/>
            <p:nvPr/>
          </p:nvSpPr>
          <p:spPr>
            <a:xfrm>
              <a:off x="2319297" y="811805"/>
              <a:ext cx="818067" cy="92334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74AD49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25" name="OTLSHAPE_SLT_23d7e4430363484e8ba1da0d2b06d6cd_Shape">
              <a:extLst>
                <a:ext uri="{FF2B5EF4-FFF2-40B4-BE49-F238E27FC236}">
                  <a16:creationId xmlns:a16="http://schemas.microsoft.com/office/drawing/2014/main" id="{528529B8-5E8D-968B-BEF8-73703C1423A2}"/>
                </a:ext>
              </a:extLst>
            </p:cNvPr>
            <p:cNvSpPr/>
            <p:nvPr/>
          </p:nvSpPr>
          <p:spPr>
            <a:xfrm>
              <a:off x="3471451" y="3428630"/>
              <a:ext cx="46672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A5A5A5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26" name="OTLSHAPE_SLT_71d5feb902ef405a84471852793dafa8_Shape">
              <a:extLst>
                <a:ext uri="{FF2B5EF4-FFF2-40B4-BE49-F238E27FC236}">
                  <a16:creationId xmlns:a16="http://schemas.microsoft.com/office/drawing/2014/main" id="{4680527F-B78B-8481-CAD5-FB58737EB245}"/>
                </a:ext>
              </a:extLst>
            </p:cNvPr>
            <p:cNvSpPr/>
            <p:nvPr/>
          </p:nvSpPr>
          <p:spPr>
            <a:xfrm>
              <a:off x="3925566" y="3552455"/>
              <a:ext cx="67627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A5A5A5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27" name="OTLSHAPE_SLT_0c9a9777828846688b47a3025a7c1eed_Shape">
              <a:extLst>
                <a:ext uri="{FF2B5EF4-FFF2-40B4-BE49-F238E27FC236}">
                  <a16:creationId xmlns:a16="http://schemas.microsoft.com/office/drawing/2014/main" id="{9718F5D9-AA44-2410-BDAB-D79E52DB87B5}"/>
                </a:ext>
              </a:extLst>
            </p:cNvPr>
            <p:cNvSpPr/>
            <p:nvPr/>
          </p:nvSpPr>
          <p:spPr>
            <a:xfrm>
              <a:off x="4152622" y="3676280"/>
              <a:ext cx="216217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A5A5A5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28" name="OTLSHAPE_SLT_88413f45522b425783ec7594111ff121_Shape">
              <a:extLst>
                <a:ext uri="{FF2B5EF4-FFF2-40B4-BE49-F238E27FC236}">
                  <a16:creationId xmlns:a16="http://schemas.microsoft.com/office/drawing/2014/main" id="{823A7AD2-F4F8-B189-467E-568DCA3FD24B}"/>
                </a:ext>
              </a:extLst>
            </p:cNvPr>
            <p:cNvSpPr/>
            <p:nvPr/>
          </p:nvSpPr>
          <p:spPr>
            <a:xfrm>
              <a:off x="7027971" y="3800105"/>
              <a:ext cx="132397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A5A5A5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29" name="OTLSHAPE_SLT_59d9ab11c4754a539aea85e89975a6d4_Shape">
              <a:extLst>
                <a:ext uri="{FF2B5EF4-FFF2-40B4-BE49-F238E27FC236}">
                  <a16:creationId xmlns:a16="http://schemas.microsoft.com/office/drawing/2014/main" id="{C50802B2-86D6-1E5A-1C80-5131517384FE}"/>
                </a:ext>
              </a:extLst>
            </p:cNvPr>
            <p:cNvSpPr/>
            <p:nvPr/>
          </p:nvSpPr>
          <p:spPr>
            <a:xfrm>
              <a:off x="4017190" y="1590305"/>
              <a:ext cx="69532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5293CD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30" name="OTLSHAPE_SLT_a9a3862cb2184007bb746059bccb82ae_Shape">
              <a:extLst>
                <a:ext uri="{FF2B5EF4-FFF2-40B4-BE49-F238E27FC236}">
                  <a16:creationId xmlns:a16="http://schemas.microsoft.com/office/drawing/2014/main" id="{D8C5AA5B-44E8-596E-7357-6F7B33597F7B}"/>
                </a:ext>
              </a:extLst>
            </p:cNvPr>
            <p:cNvSpPr/>
            <p:nvPr/>
          </p:nvSpPr>
          <p:spPr>
            <a:xfrm>
              <a:off x="4698361" y="1714130"/>
              <a:ext cx="46672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5293CD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31" name="OTLSHAPE_SLT_cd8cf34e5f6a49d5bb9e867c217bf283_Shape">
              <a:extLst>
                <a:ext uri="{FF2B5EF4-FFF2-40B4-BE49-F238E27FC236}">
                  <a16:creationId xmlns:a16="http://schemas.microsoft.com/office/drawing/2014/main" id="{9AFFA9A0-4BF7-E556-468B-1EA9DC945C96}"/>
                </a:ext>
              </a:extLst>
            </p:cNvPr>
            <p:cNvSpPr/>
            <p:nvPr/>
          </p:nvSpPr>
          <p:spPr>
            <a:xfrm>
              <a:off x="4698361" y="1837955"/>
              <a:ext cx="46672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5293CD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32" name="OTLSHAPE_SLT_ab6e9fdaeeb1449e9bc89fd9a1d1d561_Shape">
              <a:extLst>
                <a:ext uri="{FF2B5EF4-FFF2-40B4-BE49-F238E27FC236}">
                  <a16:creationId xmlns:a16="http://schemas.microsoft.com/office/drawing/2014/main" id="{00A57FF0-D779-48B6-CDD1-102FA3176C50}"/>
                </a:ext>
              </a:extLst>
            </p:cNvPr>
            <p:cNvSpPr/>
            <p:nvPr/>
          </p:nvSpPr>
          <p:spPr>
            <a:xfrm>
              <a:off x="5152475" y="1961780"/>
              <a:ext cx="914400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5293CD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33" name="OTLSHAPE_SLT_868724779c74433f8a6d58aa0c03fdef_Shape">
              <a:extLst>
                <a:ext uri="{FF2B5EF4-FFF2-40B4-BE49-F238E27FC236}">
                  <a16:creationId xmlns:a16="http://schemas.microsoft.com/office/drawing/2014/main" id="{0B004AB3-A173-0453-B00E-29412531747D}"/>
                </a:ext>
              </a:extLst>
            </p:cNvPr>
            <p:cNvSpPr/>
            <p:nvPr/>
          </p:nvSpPr>
          <p:spPr>
            <a:xfrm>
              <a:off x="5152475" y="2085605"/>
              <a:ext cx="914400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5293CD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34" name="OTLSHAPE_SLT_a22da14b215c4d4e975d91a42bc9d0e1_Shape">
              <a:extLst>
                <a:ext uri="{FF2B5EF4-FFF2-40B4-BE49-F238E27FC236}">
                  <a16:creationId xmlns:a16="http://schemas.microsoft.com/office/drawing/2014/main" id="{9238236A-1EBF-75F8-8F8E-2D5E4CBC8BB8}"/>
                </a:ext>
              </a:extLst>
            </p:cNvPr>
            <p:cNvSpPr/>
            <p:nvPr/>
          </p:nvSpPr>
          <p:spPr>
            <a:xfrm>
              <a:off x="4742292" y="2571380"/>
              <a:ext cx="86677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35" name="OTLSHAPE_SLT_e29153d328c940878e35d205a86e182e_Shape">
              <a:extLst>
                <a:ext uri="{FF2B5EF4-FFF2-40B4-BE49-F238E27FC236}">
                  <a16:creationId xmlns:a16="http://schemas.microsoft.com/office/drawing/2014/main" id="{30628541-7C0B-8C34-8E15-6476482E5518}"/>
                </a:ext>
              </a:extLst>
            </p:cNvPr>
            <p:cNvSpPr/>
            <p:nvPr/>
          </p:nvSpPr>
          <p:spPr>
            <a:xfrm>
              <a:off x="5600062" y="2695205"/>
              <a:ext cx="438150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36" name="OTLSHAPE_SLT_b36871fb3d8342c6a63171b2500c7438_Shape">
              <a:extLst>
                <a:ext uri="{FF2B5EF4-FFF2-40B4-BE49-F238E27FC236}">
                  <a16:creationId xmlns:a16="http://schemas.microsoft.com/office/drawing/2014/main" id="{5636864B-5EAD-6AF3-ED55-953ABBBB6D3F}"/>
                </a:ext>
              </a:extLst>
            </p:cNvPr>
            <p:cNvSpPr/>
            <p:nvPr/>
          </p:nvSpPr>
          <p:spPr>
            <a:xfrm>
              <a:off x="6508290" y="2942855"/>
              <a:ext cx="86677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37" name="OTLSHAPE_SLT_81eb6c6c51604db696e16ce4ee7b74c7_Shape">
              <a:extLst>
                <a:ext uri="{FF2B5EF4-FFF2-40B4-BE49-F238E27FC236}">
                  <a16:creationId xmlns:a16="http://schemas.microsoft.com/office/drawing/2014/main" id="{A0651091-3F91-FDD6-F38C-24B10D37E5AD}"/>
                </a:ext>
              </a:extLst>
            </p:cNvPr>
            <p:cNvSpPr/>
            <p:nvPr/>
          </p:nvSpPr>
          <p:spPr>
            <a:xfrm>
              <a:off x="7366060" y="3066680"/>
              <a:ext cx="86677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38" name="OTLSHAPE_SLT_f13e7f17de4d433ab365104cb608c271_Shape">
              <a:extLst>
                <a:ext uri="{FF2B5EF4-FFF2-40B4-BE49-F238E27FC236}">
                  <a16:creationId xmlns:a16="http://schemas.microsoft.com/office/drawing/2014/main" id="{98DE96C9-E866-ED29-8E03-82BE87B63455}"/>
                </a:ext>
              </a:extLst>
            </p:cNvPr>
            <p:cNvSpPr/>
            <p:nvPr/>
          </p:nvSpPr>
          <p:spPr>
            <a:xfrm>
              <a:off x="6302095" y="3665096"/>
              <a:ext cx="1085850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EAEAEA"/>
            </a:solidFill>
            <a:ln w="19050" cap="flat" cmpd="sng" algn="ctr">
              <a:solidFill>
                <a:srgbClr val="7E7E7E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39" name="OTLSHAPE_SLT_1ad05998756646cfa1b8b463c7de40b0_Shape">
              <a:extLst>
                <a:ext uri="{FF2B5EF4-FFF2-40B4-BE49-F238E27FC236}">
                  <a16:creationId xmlns:a16="http://schemas.microsoft.com/office/drawing/2014/main" id="{8F2311B5-F798-3C1D-6534-65687A9C2E90}"/>
                </a:ext>
              </a:extLst>
            </p:cNvPr>
            <p:cNvSpPr/>
            <p:nvPr/>
          </p:nvSpPr>
          <p:spPr>
            <a:xfrm>
              <a:off x="7376830" y="3659504"/>
              <a:ext cx="1390650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EAEAEA"/>
            </a:solidFill>
            <a:ln w="19050" cap="flat" cmpd="sng" algn="ctr">
              <a:solidFill>
                <a:srgbClr val="7E7E7E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40" name="OTLSHAPE_SLT_340c8ef9bd6442bebc244a9cc042d3f2_Shape">
              <a:extLst>
                <a:ext uri="{FF2B5EF4-FFF2-40B4-BE49-F238E27FC236}">
                  <a16:creationId xmlns:a16="http://schemas.microsoft.com/office/drawing/2014/main" id="{F2E9F365-C452-FC99-8C68-DA2716B41C42}"/>
                </a:ext>
              </a:extLst>
            </p:cNvPr>
            <p:cNvSpPr/>
            <p:nvPr/>
          </p:nvSpPr>
          <p:spPr>
            <a:xfrm>
              <a:off x="3137325" y="1428380"/>
              <a:ext cx="414592" cy="118258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5293CD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41" name="OTLSHAPE_SLT_09834e489e814fd49a47f49b40ba2b0e_Shape">
              <a:extLst>
                <a:ext uri="{FF2B5EF4-FFF2-40B4-BE49-F238E27FC236}">
                  <a16:creationId xmlns:a16="http://schemas.microsoft.com/office/drawing/2014/main" id="{02A8BFBD-EE3A-0E24-A66A-8E26A8026BA7}"/>
                </a:ext>
              </a:extLst>
            </p:cNvPr>
            <p:cNvSpPr/>
            <p:nvPr/>
          </p:nvSpPr>
          <p:spPr>
            <a:xfrm>
              <a:off x="6028947" y="2819030"/>
              <a:ext cx="485775" cy="9525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42" name="OTLSHAPE_SLM_ed4480c987a849cd9e5fc8cb0527530e_Shape">
              <a:extLst>
                <a:ext uri="{FF2B5EF4-FFF2-40B4-BE49-F238E27FC236}">
                  <a16:creationId xmlns:a16="http://schemas.microsoft.com/office/drawing/2014/main" id="{708DFA9E-5676-132A-89E7-72234769A2C2}"/>
                </a:ext>
              </a:extLst>
            </p:cNvPr>
            <p:cNvSpPr/>
            <p:nvPr/>
          </p:nvSpPr>
          <p:spPr>
            <a:xfrm>
              <a:off x="8627478" y="3923930"/>
              <a:ext cx="114300" cy="133350"/>
            </a:xfrm>
            <a:prstGeom prst="diamond">
              <a:avLst/>
            </a:prstGeom>
            <a:solidFill>
              <a:srgbClr val="EA161E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43" name="OTLSHAPE_SLM_a434aae2b59240f5a68075b6bdc72dc1_Shape">
              <a:extLst>
                <a:ext uri="{FF2B5EF4-FFF2-40B4-BE49-F238E27FC236}">
                  <a16:creationId xmlns:a16="http://schemas.microsoft.com/office/drawing/2014/main" id="{297568C5-90F6-4A4F-B545-0456C0016682}"/>
                </a:ext>
              </a:extLst>
            </p:cNvPr>
            <p:cNvSpPr/>
            <p:nvPr/>
          </p:nvSpPr>
          <p:spPr>
            <a:xfrm>
              <a:off x="5957998" y="2171330"/>
              <a:ext cx="114300" cy="133350"/>
            </a:xfrm>
            <a:prstGeom prst="diamond">
              <a:avLst/>
            </a:prstGeom>
            <a:solidFill>
              <a:srgbClr val="EA161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31F19639-BCED-4A60-ADC4-E9642A236FB7}">
                <a14:hiddenScene3d xmlns:a14="http://schemas.microsoft.com/office/drawing/2010/main">
                  <a:camera prst="orthographicFront"/>
                  <a:lightRig rig="threePt" dir="t"/>
                </a14:hiddenScene3d>
              </a:ext>
              <a:ext uri="{E45631CC-5BF2-4C18-A39C-3461C7D3F71A}">
                <a14:hiddenSp3d xmlns:a14="http://schemas.microsoft.com/office/drawing/2010/main">
                  <a:bevelT h="12700"/>
                </a14:hiddenSp3d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44" name="OTLSHAPE_SLM_2ea4b902b95046ebb50f1a03d4a72030_Shape">
              <a:extLst>
                <a:ext uri="{FF2B5EF4-FFF2-40B4-BE49-F238E27FC236}">
                  <a16:creationId xmlns:a16="http://schemas.microsoft.com/office/drawing/2014/main" id="{2FF01283-376B-6E03-0489-618579DD9BFD}"/>
                </a:ext>
              </a:extLst>
            </p:cNvPr>
            <p:cNvSpPr/>
            <p:nvPr/>
          </p:nvSpPr>
          <p:spPr>
            <a:xfrm>
              <a:off x="8226752" y="3126636"/>
              <a:ext cx="114300" cy="133350"/>
            </a:xfrm>
            <a:prstGeom prst="diamond">
              <a:avLst/>
            </a:prstGeom>
            <a:solidFill>
              <a:srgbClr val="EA161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31F19639-BCED-4A60-ADC4-E9642A236FB7}">
                <a14:hiddenScene3d xmlns:a14="http://schemas.microsoft.com/office/drawing/2010/main">
                  <a:camera prst="orthographicFront"/>
                  <a:lightRig rig="threePt" dir="t"/>
                </a14:hiddenScene3d>
              </a:ext>
              <a:ext uri="{E45631CC-5BF2-4C18-A39C-3461C7D3F71A}">
                <a14:hiddenSp3d xmlns:a14="http://schemas.microsoft.com/office/drawing/2010/main">
                  <a:bevelT h="12700"/>
                </a14:hiddenSp3d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45" name="OTLSHAPE_SLM_0ea5cc4baba24afbbe87b4ddeace9f7c_Shape">
              <a:extLst>
                <a:ext uri="{FF2B5EF4-FFF2-40B4-BE49-F238E27FC236}">
                  <a16:creationId xmlns:a16="http://schemas.microsoft.com/office/drawing/2014/main" id="{28E95F65-56DD-0233-4272-301C90FB4B3E}"/>
                </a:ext>
              </a:extLst>
            </p:cNvPr>
            <p:cNvSpPr/>
            <p:nvPr/>
          </p:nvSpPr>
          <p:spPr>
            <a:xfrm>
              <a:off x="4929905" y="926063"/>
              <a:ext cx="114300" cy="133350"/>
            </a:xfrm>
            <a:prstGeom prst="diamond">
              <a:avLst/>
            </a:prstGeom>
            <a:solidFill>
              <a:srgbClr val="EA161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46" name="OTLSHAPE_SLM_d1be8a89b3684c0eac9183d6d489fc98_Shape">
              <a:extLst>
                <a:ext uri="{FF2B5EF4-FFF2-40B4-BE49-F238E27FC236}">
                  <a16:creationId xmlns:a16="http://schemas.microsoft.com/office/drawing/2014/main" id="{358D7B40-EA21-E333-492D-058C66DE3595}"/>
                </a:ext>
              </a:extLst>
            </p:cNvPr>
            <p:cNvSpPr/>
            <p:nvPr/>
          </p:nvSpPr>
          <p:spPr>
            <a:xfrm>
              <a:off x="3532158" y="1419490"/>
              <a:ext cx="114300" cy="133350"/>
            </a:xfrm>
            <a:prstGeom prst="diamond">
              <a:avLst/>
            </a:prstGeom>
            <a:solidFill>
              <a:srgbClr val="EA161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47" name="OTLSHAPE_SLM_c8a3690dfb194d0a93f4f66f3a82f68d_Shape">
              <a:extLst>
                <a:ext uri="{FF2B5EF4-FFF2-40B4-BE49-F238E27FC236}">
                  <a16:creationId xmlns:a16="http://schemas.microsoft.com/office/drawing/2014/main" id="{12DA38F5-7EFE-2D07-CCC5-6520BA9339A0}"/>
                </a:ext>
              </a:extLst>
            </p:cNvPr>
            <p:cNvSpPr/>
            <p:nvPr/>
          </p:nvSpPr>
          <p:spPr>
            <a:xfrm>
              <a:off x="8073460" y="566009"/>
              <a:ext cx="114300" cy="133350"/>
            </a:xfrm>
            <a:prstGeom prst="diamond">
              <a:avLst/>
            </a:prstGeom>
            <a:solidFill>
              <a:srgbClr val="EA161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48" name="OTLSHAPE_SL_dce47794aefc4306b97d0dbed2ef76ed_Header">
              <a:extLst>
                <a:ext uri="{FF2B5EF4-FFF2-40B4-BE49-F238E27FC236}">
                  <a16:creationId xmlns:a16="http://schemas.microsoft.com/office/drawing/2014/main" id="{4A5020C5-66AD-0A7F-4C3E-F616410605B0}"/>
                </a:ext>
              </a:extLst>
            </p:cNvPr>
            <p:cNvSpPr txBox="1"/>
            <p:nvPr/>
          </p:nvSpPr>
          <p:spPr>
            <a:xfrm>
              <a:off x="0" y="798085"/>
              <a:ext cx="1000125" cy="107982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GB" sz="1000" kern="1200" dirty="0">
                  <a:solidFill>
                    <a:srgbClr val="000000"/>
                  </a:solidFill>
                  <a:effectLst/>
                  <a:latin typeface="Franklin Gothic Medium" panose="020B06030201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Screening and </a:t>
              </a:r>
              <a:endParaRPr lang="en-US" sz="10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GB" sz="1000" kern="1200" dirty="0">
                  <a:solidFill>
                    <a:srgbClr val="000000"/>
                  </a:solidFill>
                  <a:effectLst/>
                  <a:latin typeface="Franklin Gothic Medium" panose="020B06030201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Production Stream</a:t>
              </a:r>
              <a:endParaRPr lang="en-US" sz="10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49" name="OTLSHAPE_SL_7c79d58173ad4a89b751d77b838ff5cb_Header">
              <a:extLst>
                <a:ext uri="{FF2B5EF4-FFF2-40B4-BE49-F238E27FC236}">
                  <a16:creationId xmlns:a16="http://schemas.microsoft.com/office/drawing/2014/main" id="{3BA8DD28-CDEB-8BFA-6845-08F89C59F8D3}"/>
                </a:ext>
              </a:extLst>
            </p:cNvPr>
            <p:cNvSpPr txBox="1"/>
            <p:nvPr/>
          </p:nvSpPr>
          <p:spPr>
            <a:xfrm>
              <a:off x="0" y="3688964"/>
              <a:ext cx="1000125" cy="107982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GB" sz="1000" kern="1200">
                  <a:solidFill>
                    <a:srgbClr val="000000"/>
                  </a:solidFill>
                  <a:effectLst/>
                  <a:latin typeface="Franklin Gothic Medium" panose="020B06030201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Regulatory Stream</a:t>
              </a:r>
              <a:endParaRPr lang="en-US" sz="10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50" name="OTLSHAPE_SL_1b38a2aef35f4456a0c582988a6dd170_Header">
              <a:extLst>
                <a:ext uri="{FF2B5EF4-FFF2-40B4-BE49-F238E27FC236}">
                  <a16:creationId xmlns:a16="http://schemas.microsoft.com/office/drawing/2014/main" id="{D9C108CB-DF6A-318C-6837-3EE6CE68A181}"/>
                </a:ext>
              </a:extLst>
            </p:cNvPr>
            <p:cNvSpPr txBox="1"/>
            <p:nvPr/>
          </p:nvSpPr>
          <p:spPr>
            <a:xfrm>
              <a:off x="0" y="1822064"/>
              <a:ext cx="1000125" cy="107982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GB" sz="1000" kern="1200">
                  <a:solidFill>
                    <a:srgbClr val="000000"/>
                  </a:solidFill>
                  <a:effectLst/>
                  <a:latin typeface="Franklin Gothic Medium" panose="020B06030201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Safety Stream</a:t>
              </a:r>
              <a:endParaRPr lang="en-US" sz="10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51" name="OTLSHAPE_SL_1f09b85ab3c74c4190696a6bbdf8978a_Header">
              <a:extLst>
                <a:ext uri="{FF2B5EF4-FFF2-40B4-BE49-F238E27FC236}">
                  <a16:creationId xmlns:a16="http://schemas.microsoft.com/office/drawing/2014/main" id="{62CB1AC3-D5BB-B80A-8C41-3B0D3A388F25}"/>
                </a:ext>
              </a:extLst>
            </p:cNvPr>
            <p:cNvSpPr txBox="1"/>
            <p:nvPr/>
          </p:nvSpPr>
          <p:spPr>
            <a:xfrm>
              <a:off x="0" y="2723733"/>
              <a:ext cx="1000125" cy="32394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effectLst/>
                  <a:latin typeface="Franklin Gothic Medium" panose="020B06030201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PoC</a:t>
              </a:r>
              <a:r>
                <a:rPr lang="en-US" sz="1000" dirty="0"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r>
                <a:rPr lang="en-US" sz="1000" kern="1200" dirty="0">
                  <a:solidFill>
                    <a:srgbClr val="000000"/>
                  </a:solidFill>
                  <a:effectLst/>
                  <a:latin typeface="Franklin Gothic Medium" panose="020B06030201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clinical trial</a:t>
              </a:r>
              <a:endParaRPr lang="en-US" sz="10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effectLst/>
                  <a:latin typeface="Franklin Gothic Medium" panose="020B06030201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Plan assuming the natural </a:t>
              </a:r>
              <a:r>
                <a:rPr lang="en-US" sz="1000" kern="1200" dirty="0" err="1">
                  <a:solidFill>
                    <a:srgbClr val="000000"/>
                  </a:solidFill>
                  <a:effectLst/>
                  <a:latin typeface="Franklin Gothic Medium" panose="020B06030201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cpd</a:t>
              </a:r>
              <a:r>
                <a:rPr lang="en-US" sz="1000" kern="1200" dirty="0">
                  <a:solidFill>
                    <a:srgbClr val="000000"/>
                  </a:solidFill>
                  <a:effectLst/>
                  <a:latin typeface="Franklin Gothic Medium" panose="020B06030201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is not previously studied.</a:t>
              </a:r>
              <a:endParaRPr lang="en-US" sz="10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kern="1200" dirty="0">
                  <a:solidFill>
                    <a:srgbClr val="000000"/>
                  </a:solidFill>
                  <a:effectLst/>
                  <a:latin typeface="Franklin Gothic Medium" panose="020B06030201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If already a GRAS timelines to be reduced by~ 1.5 </a:t>
              </a:r>
              <a:r>
                <a:rPr lang="en-US" sz="1000" kern="1200" dirty="0" err="1">
                  <a:solidFill>
                    <a:srgbClr val="000000"/>
                  </a:solidFill>
                  <a:effectLst/>
                  <a:latin typeface="Franklin Gothic Medium" panose="020B06030201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yrs</a:t>
              </a:r>
              <a:endParaRPr lang="en-US" sz="10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52" name="OTLSHAPE_TB_00000000000000000000000000000000_TimescaleInterval1">
              <a:extLst>
                <a:ext uri="{FF2B5EF4-FFF2-40B4-BE49-F238E27FC236}">
                  <a16:creationId xmlns:a16="http://schemas.microsoft.com/office/drawing/2014/main" id="{F20860B5-A810-54C4-70A6-8537D13695EA}"/>
                </a:ext>
              </a:extLst>
            </p:cNvPr>
            <p:cNvSpPr txBox="1"/>
            <p:nvPr/>
          </p:nvSpPr>
          <p:spPr>
            <a:xfrm>
              <a:off x="1138870" y="203821"/>
              <a:ext cx="228716" cy="139541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endParaRPr lang="en-US"/>
            </a:p>
          </p:txBody>
        </p:sp>
        <p:sp>
          <p:nvSpPr>
            <p:cNvPr id="53" name="OTLSHAPE_TB_00000000000000000000000000000000_TimescaleInterval2">
              <a:extLst>
                <a:ext uri="{FF2B5EF4-FFF2-40B4-BE49-F238E27FC236}">
                  <a16:creationId xmlns:a16="http://schemas.microsoft.com/office/drawing/2014/main" id="{5F9F3CD1-440B-3404-9FC9-CD20AF9953AF}"/>
                </a:ext>
              </a:extLst>
            </p:cNvPr>
            <p:cNvSpPr txBox="1"/>
            <p:nvPr/>
          </p:nvSpPr>
          <p:spPr>
            <a:xfrm>
              <a:off x="2979921" y="203730"/>
              <a:ext cx="282396" cy="138928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900" kern="1200" spc="-15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2023</a:t>
              </a:r>
              <a:endParaRPr lang="en-US" sz="11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54" name="OTLSHAPE_TB_00000000000000000000000000000000_TimescaleInterval3">
              <a:extLst>
                <a:ext uri="{FF2B5EF4-FFF2-40B4-BE49-F238E27FC236}">
                  <a16:creationId xmlns:a16="http://schemas.microsoft.com/office/drawing/2014/main" id="{3FCAE10F-240A-68E1-ED59-4A0F768AFD9D}"/>
                </a:ext>
              </a:extLst>
            </p:cNvPr>
            <p:cNvSpPr txBox="1"/>
            <p:nvPr/>
          </p:nvSpPr>
          <p:spPr>
            <a:xfrm>
              <a:off x="4821212" y="203730"/>
              <a:ext cx="282396" cy="138928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900" kern="1200" spc="-15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2024</a:t>
              </a:r>
              <a:endParaRPr lang="en-US" sz="11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55" name="OTLSHAPE_TB_00000000000000000000000000000000_TimescaleInterval4">
              <a:extLst>
                <a:ext uri="{FF2B5EF4-FFF2-40B4-BE49-F238E27FC236}">
                  <a16:creationId xmlns:a16="http://schemas.microsoft.com/office/drawing/2014/main" id="{537E87FF-D9F4-2912-B96A-974DFAD613AC}"/>
                </a:ext>
              </a:extLst>
            </p:cNvPr>
            <p:cNvSpPr txBox="1"/>
            <p:nvPr/>
          </p:nvSpPr>
          <p:spPr>
            <a:xfrm>
              <a:off x="6667551" y="203730"/>
              <a:ext cx="282396" cy="138928"/>
            </a:xfrm>
            <a:prstGeom prst="rect">
              <a:avLst/>
            </a:prstGeom>
            <a:noFill/>
          </p:spPr>
          <p:txBody>
            <a:bodyPr vert="horz" wrap="non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900" kern="1200" spc="-15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2025</a:t>
              </a:r>
              <a:endParaRPr lang="en-US" sz="11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56" name="OTLSHAPE_SLT_f103bcaa77fd43ff87130772e71b39cb_Title">
              <a:extLst>
                <a:ext uri="{FF2B5EF4-FFF2-40B4-BE49-F238E27FC236}">
                  <a16:creationId xmlns:a16="http://schemas.microsoft.com/office/drawing/2014/main" id="{E74A9063-1014-B963-4EA9-BE811CDFA030}"/>
                </a:ext>
              </a:extLst>
            </p:cNvPr>
            <p:cNvSpPr txBox="1"/>
            <p:nvPr/>
          </p:nvSpPr>
          <p:spPr>
            <a:xfrm>
              <a:off x="1443996" y="599784"/>
              <a:ext cx="460336" cy="88889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In Silico Screen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57" name="OTLSHAPE_SLT_efcd100341174513b7a3b7db679a38d8_Title">
              <a:extLst>
                <a:ext uri="{FF2B5EF4-FFF2-40B4-BE49-F238E27FC236}">
                  <a16:creationId xmlns:a16="http://schemas.microsoft.com/office/drawing/2014/main" id="{D2919CC5-A550-1AF5-C5D3-10684A12A15E}"/>
                </a:ext>
              </a:extLst>
            </p:cNvPr>
            <p:cNvSpPr txBox="1"/>
            <p:nvPr/>
          </p:nvSpPr>
          <p:spPr>
            <a:xfrm>
              <a:off x="1865294" y="708241"/>
              <a:ext cx="596797" cy="89844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In Vitro Screen 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58" name="OTLSHAPE_SLT_32b3ab5be3c5402286de4a7c2dfc81b3_Title">
              <a:extLst>
                <a:ext uri="{FF2B5EF4-FFF2-40B4-BE49-F238E27FC236}">
                  <a16:creationId xmlns:a16="http://schemas.microsoft.com/office/drawing/2014/main" id="{843FEDC7-AC3C-37F4-4C43-5C2EE3B0A56F}"/>
                </a:ext>
              </a:extLst>
            </p:cNvPr>
            <p:cNvSpPr txBox="1"/>
            <p:nvPr/>
          </p:nvSpPr>
          <p:spPr>
            <a:xfrm>
              <a:off x="2528195" y="822104"/>
              <a:ext cx="562537" cy="84558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In Vivo POC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59" name="OTLSHAPE_SLT_23d7e4430363484e8ba1da0d2b06d6cd_Title">
              <a:extLst>
                <a:ext uri="{FF2B5EF4-FFF2-40B4-BE49-F238E27FC236}">
                  <a16:creationId xmlns:a16="http://schemas.microsoft.com/office/drawing/2014/main" id="{53D46BFC-7569-564B-2FBE-C15D8731EA3B}"/>
                </a:ext>
              </a:extLst>
            </p:cNvPr>
            <p:cNvSpPr txBox="1"/>
            <p:nvPr/>
          </p:nvSpPr>
          <p:spPr>
            <a:xfrm>
              <a:off x="3968625" y="3396388"/>
              <a:ext cx="1686184" cy="169695"/>
            </a:xfrm>
            <a:prstGeom prst="rect">
              <a:avLst/>
            </a:prstGeom>
            <a:solidFill>
              <a:srgbClr val="EAEAEA"/>
            </a:solidFill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600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Definition of intended use (Beverage, Milk powders,…)</a:t>
              </a:r>
              <a:endParaRPr lang="en-US" sz="11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60" name="OTLSHAPE_SLT_71d5feb902ef405a84471852793dafa8_Title">
              <a:extLst>
                <a:ext uri="{FF2B5EF4-FFF2-40B4-BE49-F238E27FC236}">
                  <a16:creationId xmlns:a16="http://schemas.microsoft.com/office/drawing/2014/main" id="{417E2C8D-C7BB-687F-6195-4DD7DE5B6D88}"/>
                </a:ext>
              </a:extLst>
            </p:cNvPr>
            <p:cNvSpPr txBox="1"/>
            <p:nvPr/>
          </p:nvSpPr>
          <p:spPr>
            <a:xfrm>
              <a:off x="4038783" y="3516146"/>
              <a:ext cx="581098" cy="16969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Intake Assessment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61" name="OTLSHAPE_SLT_0c9a9777828846688b47a3025a7c1eed_Title">
              <a:extLst>
                <a:ext uri="{FF2B5EF4-FFF2-40B4-BE49-F238E27FC236}">
                  <a16:creationId xmlns:a16="http://schemas.microsoft.com/office/drawing/2014/main" id="{46EF935A-A7CB-E494-F972-20F7C9C6053A}"/>
                </a:ext>
              </a:extLst>
            </p:cNvPr>
            <p:cNvSpPr txBox="1"/>
            <p:nvPr/>
          </p:nvSpPr>
          <p:spPr>
            <a:xfrm>
              <a:off x="4718782" y="3643356"/>
              <a:ext cx="1028701" cy="16969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600" kern="1200" spc="-5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Stability Testing (1 Year Shelf-life)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63" name="OTLSHAPE_SLM_ed4480c987a849cd9e5fc8cb0527530e_Title">
              <a:extLst>
                <a:ext uri="{FF2B5EF4-FFF2-40B4-BE49-F238E27FC236}">
                  <a16:creationId xmlns:a16="http://schemas.microsoft.com/office/drawing/2014/main" id="{23C0033F-835E-54E7-7BCD-9E7649F7B191}"/>
                </a:ext>
              </a:extLst>
            </p:cNvPr>
            <p:cNvSpPr txBox="1"/>
            <p:nvPr/>
          </p:nvSpPr>
          <p:spPr>
            <a:xfrm>
              <a:off x="5819136" y="3829199"/>
              <a:ext cx="2028092" cy="295689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kern="1200" dirty="0">
                  <a:solidFill>
                    <a:srgbClr val="000000"/>
                  </a:solidFill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Ready to commercialize as food supplement</a:t>
              </a:r>
              <a:endParaRPr lang="en-US" sz="10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64" name="OTLSHAPE_SLT_59d9ab11c4754a539aea85e89975a6d4_Title">
              <a:extLst>
                <a:ext uri="{FF2B5EF4-FFF2-40B4-BE49-F238E27FC236}">
                  <a16:creationId xmlns:a16="http://schemas.microsoft.com/office/drawing/2014/main" id="{BDA064CC-4DD1-25C5-3708-1397F104B113}"/>
                </a:ext>
              </a:extLst>
            </p:cNvPr>
            <p:cNvSpPr txBox="1"/>
            <p:nvPr/>
          </p:nvSpPr>
          <p:spPr>
            <a:xfrm>
              <a:off x="4052846" y="1592909"/>
              <a:ext cx="695326" cy="96852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spc="-5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Safety testing strategy 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65" name="OTLSHAPE_SLT_a9a3862cb2184007bb746059bccb82ae_Title">
              <a:extLst>
                <a:ext uri="{FF2B5EF4-FFF2-40B4-BE49-F238E27FC236}">
                  <a16:creationId xmlns:a16="http://schemas.microsoft.com/office/drawing/2014/main" id="{CA5FE738-D273-A1F3-5886-08ADEF793D9E}"/>
                </a:ext>
              </a:extLst>
            </p:cNvPr>
            <p:cNvSpPr txBox="1"/>
            <p:nvPr/>
          </p:nvSpPr>
          <p:spPr>
            <a:xfrm>
              <a:off x="5195617" y="1715241"/>
              <a:ext cx="1323975" cy="93028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600" kern="1200" spc="-5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Bacterial Reverse Mutation Test</a:t>
              </a:r>
              <a:endParaRPr lang="en-US" sz="11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66" name="OTLSHAPE_SLT_cd8cf34e5f6a49d5bb9e867c217bf283_Title">
              <a:extLst>
                <a:ext uri="{FF2B5EF4-FFF2-40B4-BE49-F238E27FC236}">
                  <a16:creationId xmlns:a16="http://schemas.microsoft.com/office/drawing/2014/main" id="{81385AC1-0D7B-F583-5C0C-FEE3B6835F07}"/>
                </a:ext>
              </a:extLst>
            </p:cNvPr>
            <p:cNvSpPr txBox="1"/>
            <p:nvPr/>
          </p:nvSpPr>
          <p:spPr>
            <a:xfrm>
              <a:off x="5195617" y="1839066"/>
              <a:ext cx="1676400" cy="93028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it-IT" sz="600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In Vitro </a:t>
              </a:r>
              <a:r>
                <a:rPr lang="it-IT" sz="600" kern="1200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Mammalian</a:t>
              </a:r>
              <a:r>
                <a:rPr lang="it-IT" sz="600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Cell </a:t>
              </a:r>
              <a:r>
                <a:rPr lang="it-IT" sz="600" kern="1200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Micronucleus</a:t>
              </a:r>
              <a:r>
                <a:rPr lang="it-IT" sz="600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Test</a:t>
              </a:r>
              <a:endParaRPr lang="en-US" sz="11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67" name="OTLSHAPE_SLT_ab6e9fdaeeb1449e9bc89fd9a1d1d561_Title">
              <a:extLst>
                <a:ext uri="{FF2B5EF4-FFF2-40B4-BE49-F238E27FC236}">
                  <a16:creationId xmlns:a16="http://schemas.microsoft.com/office/drawing/2014/main" id="{7BA2158C-E1DE-7DEB-C263-5C050C631E38}"/>
                </a:ext>
              </a:extLst>
            </p:cNvPr>
            <p:cNvSpPr txBox="1"/>
            <p:nvPr/>
          </p:nvSpPr>
          <p:spPr>
            <a:xfrm>
              <a:off x="6103846" y="1962891"/>
              <a:ext cx="1981200" cy="93028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600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Repeated Dose 90-Day Oral Toxicity Study in Rodents</a:t>
              </a:r>
              <a:endParaRPr lang="en-US" sz="11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68" name="OTLSHAPE_SLT_868724779c74433f8a6d58aa0c03fdef_Title">
              <a:extLst>
                <a:ext uri="{FF2B5EF4-FFF2-40B4-BE49-F238E27FC236}">
                  <a16:creationId xmlns:a16="http://schemas.microsoft.com/office/drawing/2014/main" id="{0D92EAEB-0AC8-DC83-E6A4-3AABD7518C49}"/>
                </a:ext>
              </a:extLst>
            </p:cNvPr>
            <p:cNvSpPr txBox="1"/>
            <p:nvPr/>
          </p:nvSpPr>
          <p:spPr>
            <a:xfrm>
              <a:off x="5455817" y="2078302"/>
              <a:ext cx="438150" cy="93028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ADME studies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69" name="OTLSHAPE_SLM_a434aae2b59240f5a68075b6bdc72dc1_Title">
              <a:extLst>
                <a:ext uri="{FF2B5EF4-FFF2-40B4-BE49-F238E27FC236}">
                  <a16:creationId xmlns:a16="http://schemas.microsoft.com/office/drawing/2014/main" id="{CB6C6CE6-3925-69FB-50AF-09774C001913}"/>
                </a:ext>
              </a:extLst>
            </p:cNvPr>
            <p:cNvSpPr txBox="1"/>
            <p:nvPr/>
          </p:nvSpPr>
          <p:spPr>
            <a:xfrm>
              <a:off x="6101056" y="2134695"/>
              <a:ext cx="1206361" cy="18222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10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Safe dose defined (NOAEL)</a:t>
              </a:r>
              <a:endParaRPr lang="en-US" sz="10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70" name="OTLSHAPE_SLT_c3a4ce9e8227400f832b7a1c30ebfc59_Title">
              <a:extLst>
                <a:ext uri="{FF2B5EF4-FFF2-40B4-BE49-F238E27FC236}">
                  <a16:creationId xmlns:a16="http://schemas.microsoft.com/office/drawing/2014/main" id="{F1875E60-C02D-A9E6-BAC6-824ABAE0902B}"/>
                </a:ext>
              </a:extLst>
            </p:cNvPr>
            <p:cNvSpPr txBox="1"/>
            <p:nvPr/>
          </p:nvSpPr>
          <p:spPr>
            <a:xfrm>
              <a:off x="3951708" y="2410331"/>
              <a:ext cx="409767" cy="16969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Study Design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71" name="OTLSHAPE_SLT_a22da14b215c4d4e975d91a42bc9d0e1_Title">
              <a:extLst>
                <a:ext uri="{FF2B5EF4-FFF2-40B4-BE49-F238E27FC236}">
                  <a16:creationId xmlns:a16="http://schemas.microsoft.com/office/drawing/2014/main" id="{B4E6C379-564E-7AED-789B-E27C1AFB04E7}"/>
                </a:ext>
              </a:extLst>
            </p:cNvPr>
            <p:cNvSpPr txBox="1"/>
            <p:nvPr/>
          </p:nvSpPr>
          <p:spPr>
            <a:xfrm>
              <a:off x="4861138" y="2533031"/>
              <a:ext cx="761710" cy="16969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Site Selection &amp; Protocol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72" name="OTLSHAPE_SLT_e29153d328c940878e35d205a86e182e_Title">
              <a:extLst>
                <a:ext uri="{FF2B5EF4-FFF2-40B4-BE49-F238E27FC236}">
                  <a16:creationId xmlns:a16="http://schemas.microsoft.com/office/drawing/2014/main" id="{3A5745DB-C765-54DA-6937-70717E8F3FE4}"/>
                </a:ext>
              </a:extLst>
            </p:cNvPr>
            <p:cNvSpPr txBox="1"/>
            <p:nvPr/>
          </p:nvSpPr>
          <p:spPr>
            <a:xfrm>
              <a:off x="5612636" y="2657981"/>
              <a:ext cx="562537" cy="16969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spc="-5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Ethics Preparation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73" name="OTLSHAPE_SLT_b36871fb3d8342c6a63171b2500c7438_Title">
              <a:extLst>
                <a:ext uri="{FF2B5EF4-FFF2-40B4-BE49-F238E27FC236}">
                  <a16:creationId xmlns:a16="http://schemas.microsoft.com/office/drawing/2014/main" id="{A8C84263-D775-F34E-088C-C72516923AE4}"/>
                </a:ext>
              </a:extLst>
            </p:cNvPr>
            <p:cNvSpPr txBox="1"/>
            <p:nvPr/>
          </p:nvSpPr>
          <p:spPr>
            <a:xfrm>
              <a:off x="6597978" y="2917586"/>
              <a:ext cx="890911" cy="14717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Clinical </a:t>
              </a:r>
              <a:r>
                <a:rPr lang="en-GB" sz="600" dirty="0">
                  <a:solidFill>
                    <a:schemeClr val="bg1"/>
                  </a:solidFill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T</a:t>
              </a:r>
              <a:r>
                <a:rPr lang="en-GB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rial Execution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74" name="OTLSHAPE_SLT_81eb6c6c51604db696e16ce4ee7b74c7_Title">
              <a:extLst>
                <a:ext uri="{FF2B5EF4-FFF2-40B4-BE49-F238E27FC236}">
                  <a16:creationId xmlns:a16="http://schemas.microsoft.com/office/drawing/2014/main" id="{4EE65B2B-6432-4AEF-3E7A-F1CEDB8DA3BA}"/>
                </a:ext>
              </a:extLst>
            </p:cNvPr>
            <p:cNvSpPr txBox="1"/>
            <p:nvPr/>
          </p:nvSpPr>
          <p:spPr>
            <a:xfrm>
              <a:off x="7644291" y="3028411"/>
              <a:ext cx="314107" cy="16969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CT Report</a:t>
              </a:r>
              <a:endParaRPr lang="en-US" sz="11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75" name="OTLSHAPE_SLM_2ea4b902b95046ebb50f1a03d4a72030_Title">
              <a:extLst>
                <a:ext uri="{FF2B5EF4-FFF2-40B4-BE49-F238E27FC236}">
                  <a16:creationId xmlns:a16="http://schemas.microsoft.com/office/drawing/2014/main" id="{213EFCA6-AE75-5170-FAD0-0733474E167E}"/>
                </a:ext>
              </a:extLst>
            </p:cNvPr>
            <p:cNvSpPr txBox="1"/>
            <p:nvPr/>
          </p:nvSpPr>
          <p:spPr>
            <a:xfrm>
              <a:off x="8381028" y="3147765"/>
              <a:ext cx="804240" cy="90800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10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CT Results</a:t>
              </a:r>
              <a:endParaRPr lang="en-US" sz="10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76" name="OTLSHAPE_SLM_0ea5cc4baba24afbbe87b4ddeace9f7c_Title">
              <a:extLst>
                <a:ext uri="{FF2B5EF4-FFF2-40B4-BE49-F238E27FC236}">
                  <a16:creationId xmlns:a16="http://schemas.microsoft.com/office/drawing/2014/main" id="{0829674C-5C92-5D60-1B41-4E3F6E9B9651}"/>
                </a:ext>
              </a:extLst>
            </p:cNvPr>
            <p:cNvSpPr txBox="1"/>
            <p:nvPr/>
          </p:nvSpPr>
          <p:spPr>
            <a:xfrm>
              <a:off x="5069226" y="951827"/>
              <a:ext cx="1092410" cy="90800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10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GMP batch produced  </a:t>
              </a:r>
              <a:endParaRPr lang="en-US" sz="10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77" name="OTLSHAPE_SLT_f13e7f17de4d433ab365104cb608c271_Title">
              <a:extLst>
                <a:ext uri="{FF2B5EF4-FFF2-40B4-BE49-F238E27FC236}">
                  <a16:creationId xmlns:a16="http://schemas.microsoft.com/office/drawing/2014/main" id="{DFA2E56F-D103-5D60-79A7-5A05F637420A}"/>
                </a:ext>
              </a:extLst>
            </p:cNvPr>
            <p:cNvSpPr txBox="1"/>
            <p:nvPr/>
          </p:nvSpPr>
          <p:spPr>
            <a:xfrm>
              <a:off x="6522504" y="3627786"/>
              <a:ext cx="647489" cy="16969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spc="-5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→ 1.5 Year Shelf-life </a:t>
              </a:r>
              <a:endParaRPr lang="en-US" sz="11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78" name="OTLSHAPE_SLT_1ad05998756646cfa1b8b463c7de40b0_Title">
              <a:extLst>
                <a:ext uri="{FF2B5EF4-FFF2-40B4-BE49-F238E27FC236}">
                  <a16:creationId xmlns:a16="http://schemas.microsoft.com/office/drawing/2014/main" id="{7F47C2A4-71DE-1AA7-4DF8-B127609F6E9B}"/>
                </a:ext>
              </a:extLst>
            </p:cNvPr>
            <p:cNvSpPr txBox="1"/>
            <p:nvPr/>
          </p:nvSpPr>
          <p:spPr>
            <a:xfrm>
              <a:off x="7788622" y="3616602"/>
              <a:ext cx="571818" cy="16969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spc="-5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→ 2 Year Shelf-life</a:t>
              </a:r>
              <a:endParaRPr lang="en-US" sz="11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79" name="OTLSHAPE_SLM_d1be8a89b3684c0eac9183d6d489fc98_Title">
              <a:extLst>
                <a:ext uri="{FF2B5EF4-FFF2-40B4-BE49-F238E27FC236}">
                  <a16:creationId xmlns:a16="http://schemas.microsoft.com/office/drawing/2014/main" id="{A1791E51-EB74-2FB9-8533-67261689513D}"/>
                </a:ext>
              </a:extLst>
            </p:cNvPr>
            <p:cNvSpPr txBox="1"/>
            <p:nvPr/>
          </p:nvSpPr>
          <p:spPr>
            <a:xfrm>
              <a:off x="3680387" y="1440008"/>
              <a:ext cx="867337" cy="90800"/>
            </a:xfrm>
            <a:prstGeom prst="rect">
              <a:avLst/>
            </a:prstGeom>
            <a:solidFill>
              <a:srgbClr val="E7F0F9"/>
            </a:solidFill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10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Safety Report</a:t>
              </a:r>
              <a:endParaRPr lang="en-US" sz="10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80" name="OTLSHAPE_SLM_c8a3690dfb194d0a93f4f66f3a82f68d_Title">
              <a:extLst>
                <a:ext uri="{FF2B5EF4-FFF2-40B4-BE49-F238E27FC236}">
                  <a16:creationId xmlns:a16="http://schemas.microsoft.com/office/drawing/2014/main" id="{96A36EE6-4025-4CD7-62A9-16FD97AD43C9}"/>
                </a:ext>
              </a:extLst>
            </p:cNvPr>
            <p:cNvSpPr txBox="1"/>
            <p:nvPr/>
          </p:nvSpPr>
          <p:spPr>
            <a:xfrm>
              <a:off x="8197795" y="600128"/>
              <a:ext cx="866775" cy="18605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Go/</a:t>
              </a:r>
              <a:r>
                <a:rPr lang="en-US" sz="1000" b="1" kern="1200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NoGo</a:t>
              </a:r>
              <a:r>
                <a:rPr lang="en-US" sz="10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for Food or Exit</a:t>
              </a:r>
              <a:endParaRPr lang="en-US" sz="1000" b="1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81" name="OTLSHAPE_SLT_09834e489e814fd49a47f49b40ba2b0e_Title">
              <a:extLst>
                <a:ext uri="{FF2B5EF4-FFF2-40B4-BE49-F238E27FC236}">
                  <a16:creationId xmlns:a16="http://schemas.microsoft.com/office/drawing/2014/main" id="{49F8434E-2663-ADB0-5751-EBE1C1EEC738}"/>
                </a:ext>
              </a:extLst>
            </p:cNvPr>
            <p:cNvSpPr txBox="1"/>
            <p:nvPr/>
          </p:nvSpPr>
          <p:spPr>
            <a:xfrm>
              <a:off x="6046373" y="2780582"/>
              <a:ext cx="552543" cy="16969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Ethics Submission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cxnSp>
          <p:nvCxnSpPr>
            <p:cNvPr id="82" name="OTLSHAPE_TB_00000000000000000000000000000000_Separator1">
              <a:extLst>
                <a:ext uri="{FF2B5EF4-FFF2-40B4-BE49-F238E27FC236}">
                  <a16:creationId xmlns:a16="http://schemas.microsoft.com/office/drawing/2014/main" id="{EBB5DFC4-79FA-3773-3714-6F672F16178E}"/>
                </a:ext>
              </a:extLst>
            </p:cNvPr>
            <p:cNvCxnSpPr/>
            <p:nvPr/>
          </p:nvCxnSpPr>
          <p:spPr>
            <a:xfrm>
              <a:off x="2932928" y="206916"/>
              <a:ext cx="0" cy="133350"/>
            </a:xfrm>
            <a:prstGeom prst="line">
              <a:avLst/>
            </a:prstGeom>
            <a:ln w="9525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OTLSHAPE_TB_00000000000000000000000000000000_Separator2">
              <a:extLst>
                <a:ext uri="{FF2B5EF4-FFF2-40B4-BE49-F238E27FC236}">
                  <a16:creationId xmlns:a16="http://schemas.microsoft.com/office/drawing/2014/main" id="{39E0573F-BD55-58A3-5A9B-13EBB426CDC2}"/>
                </a:ext>
              </a:extLst>
            </p:cNvPr>
            <p:cNvCxnSpPr/>
            <p:nvPr/>
          </p:nvCxnSpPr>
          <p:spPr>
            <a:xfrm>
              <a:off x="4774613" y="206916"/>
              <a:ext cx="0" cy="133350"/>
            </a:xfrm>
            <a:prstGeom prst="line">
              <a:avLst/>
            </a:prstGeom>
            <a:ln w="9525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OTLSHAPE_TB_00000000000000000000000000000000_Separator3">
              <a:extLst>
                <a:ext uri="{FF2B5EF4-FFF2-40B4-BE49-F238E27FC236}">
                  <a16:creationId xmlns:a16="http://schemas.microsoft.com/office/drawing/2014/main" id="{E5CDC341-1A84-F15F-36FC-12A8A0DE9149}"/>
                </a:ext>
              </a:extLst>
            </p:cNvPr>
            <p:cNvCxnSpPr/>
            <p:nvPr/>
          </p:nvCxnSpPr>
          <p:spPr>
            <a:xfrm>
              <a:off x="6621342" y="206916"/>
              <a:ext cx="0" cy="133350"/>
            </a:xfrm>
            <a:prstGeom prst="line">
              <a:avLst/>
            </a:prstGeom>
            <a:ln w="9525" cap="flat" cmpd="sng" algn="ctr">
              <a:solidFill>
                <a:schemeClr val="lt1">
                  <a:alpha val="29804"/>
                </a:schemeClr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457">
              <a:extLst>
                <a:ext uri="{FF2B5EF4-FFF2-40B4-BE49-F238E27FC236}">
                  <a16:creationId xmlns:a16="http://schemas.microsoft.com/office/drawing/2014/main" id="{8B3AE50B-4268-A487-610E-C5054E6A4A35}"/>
                </a:ext>
              </a:extLst>
            </p:cNvPr>
            <p:cNvSpPr txBox="1"/>
            <p:nvPr/>
          </p:nvSpPr>
          <p:spPr>
            <a:xfrm>
              <a:off x="2967530" y="-103016"/>
              <a:ext cx="574673" cy="148266"/>
            </a:xfrm>
            <a:prstGeom prst="rect">
              <a:avLst/>
            </a:prstGeom>
            <a:solidFill>
              <a:srgbClr val="44546A"/>
            </a:solidFill>
          </p:spPr>
          <p:txBody>
            <a:bodyPr wrap="square" lIns="0" tIns="0" rIns="0" bIns="0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fr-CH" sz="1050" kern="120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Year 2</a:t>
              </a:r>
              <a:endParaRPr lang="en-US" sz="11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86" name="TextBox 458">
              <a:extLst>
                <a:ext uri="{FF2B5EF4-FFF2-40B4-BE49-F238E27FC236}">
                  <a16:creationId xmlns:a16="http://schemas.microsoft.com/office/drawing/2014/main" id="{B8958C7C-89C1-BF43-11AE-DBE341B021AF}"/>
                </a:ext>
              </a:extLst>
            </p:cNvPr>
            <p:cNvSpPr txBox="1"/>
            <p:nvPr/>
          </p:nvSpPr>
          <p:spPr>
            <a:xfrm>
              <a:off x="4818198" y="-103016"/>
              <a:ext cx="574673" cy="148266"/>
            </a:xfrm>
            <a:prstGeom prst="rect">
              <a:avLst/>
            </a:prstGeom>
            <a:solidFill>
              <a:srgbClr val="44546A"/>
            </a:solidFill>
          </p:spPr>
          <p:txBody>
            <a:bodyPr wrap="square" lIns="0" tIns="0" rIns="0" bIns="0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fr-CH" sz="1050" kern="120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Year 3</a:t>
              </a:r>
              <a:endParaRPr lang="en-US" sz="11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87" name="TextBox 459">
              <a:extLst>
                <a:ext uri="{FF2B5EF4-FFF2-40B4-BE49-F238E27FC236}">
                  <a16:creationId xmlns:a16="http://schemas.microsoft.com/office/drawing/2014/main" id="{00C76A44-C481-4F53-ACA1-AE937CBEE26C}"/>
                </a:ext>
              </a:extLst>
            </p:cNvPr>
            <p:cNvSpPr txBox="1"/>
            <p:nvPr/>
          </p:nvSpPr>
          <p:spPr>
            <a:xfrm>
              <a:off x="6667220" y="-103016"/>
              <a:ext cx="574673" cy="148266"/>
            </a:xfrm>
            <a:prstGeom prst="rect">
              <a:avLst/>
            </a:prstGeom>
            <a:solidFill>
              <a:srgbClr val="44546A"/>
            </a:solidFill>
          </p:spPr>
          <p:txBody>
            <a:bodyPr wrap="square" lIns="0" tIns="0" rIns="0" bIns="0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fr-CH" sz="1050" kern="120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Year 4</a:t>
              </a:r>
              <a:endParaRPr lang="en-US" sz="11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88" name="OTLSHAPE_SLM_c8a3690dfb194d0a93f4f66f3a82f68d_Shape">
              <a:extLst>
                <a:ext uri="{FF2B5EF4-FFF2-40B4-BE49-F238E27FC236}">
                  <a16:creationId xmlns:a16="http://schemas.microsoft.com/office/drawing/2014/main" id="{498EF37F-0DCA-B9EA-8636-B12399CCA847}"/>
                </a:ext>
              </a:extLst>
            </p:cNvPr>
            <p:cNvSpPr/>
            <p:nvPr/>
          </p:nvSpPr>
          <p:spPr>
            <a:xfrm>
              <a:off x="7635169" y="88702"/>
              <a:ext cx="114300" cy="133350"/>
            </a:xfrm>
            <a:prstGeom prst="diamond">
              <a:avLst/>
            </a:prstGeom>
            <a:solidFill>
              <a:srgbClr val="EA161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89" name="OTLSHAPE_SLM_c8a3690dfb194d0a93f4f66f3a82f68d_Title">
              <a:extLst>
                <a:ext uri="{FF2B5EF4-FFF2-40B4-BE49-F238E27FC236}">
                  <a16:creationId xmlns:a16="http://schemas.microsoft.com/office/drawing/2014/main" id="{584465A6-8623-F1C6-F4A3-AB5970726CEF}"/>
                </a:ext>
              </a:extLst>
            </p:cNvPr>
            <p:cNvSpPr txBox="1"/>
            <p:nvPr/>
          </p:nvSpPr>
          <p:spPr>
            <a:xfrm>
              <a:off x="7892702" y="50392"/>
              <a:ext cx="866775" cy="18605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Go/</a:t>
              </a:r>
              <a:r>
                <a:rPr lang="en-US" sz="1100" b="1" kern="1200" dirty="0" err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NoGo</a:t>
              </a:r>
              <a:endParaRPr lang="en-US" sz="11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90" name="OTLSHAPE_SLT_32b3ab5be3c5402286de4a7c2dfc81b3_Shape">
              <a:extLst>
                <a:ext uri="{FF2B5EF4-FFF2-40B4-BE49-F238E27FC236}">
                  <a16:creationId xmlns:a16="http://schemas.microsoft.com/office/drawing/2014/main" id="{F7134D7A-218C-0871-4A93-C7B36142492D}"/>
                </a:ext>
              </a:extLst>
            </p:cNvPr>
            <p:cNvSpPr/>
            <p:nvPr/>
          </p:nvSpPr>
          <p:spPr>
            <a:xfrm>
              <a:off x="3523404" y="951904"/>
              <a:ext cx="612439" cy="106605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74AD49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91" name="OTLSHAPE_SLM_0ea5cc4baba24afbbe87b4ddeace9f7c_Title">
              <a:extLst>
                <a:ext uri="{FF2B5EF4-FFF2-40B4-BE49-F238E27FC236}">
                  <a16:creationId xmlns:a16="http://schemas.microsoft.com/office/drawing/2014/main" id="{6374F976-E51B-2306-F568-BDCBC54096AD}"/>
                </a:ext>
              </a:extLst>
            </p:cNvPr>
            <p:cNvSpPr txBox="1"/>
            <p:nvPr/>
          </p:nvSpPr>
          <p:spPr>
            <a:xfrm>
              <a:off x="3665763" y="584493"/>
              <a:ext cx="2776504" cy="95249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1000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Molecules of natural origin against new targets for MASH</a:t>
              </a:r>
              <a:endParaRPr lang="en-US" sz="10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92" name="TextBox 20">
              <a:extLst>
                <a:ext uri="{FF2B5EF4-FFF2-40B4-BE49-F238E27FC236}">
                  <a16:creationId xmlns:a16="http://schemas.microsoft.com/office/drawing/2014/main" id="{648F98B1-93CE-2731-AEAA-C42EE7FE172E}"/>
                </a:ext>
              </a:extLst>
            </p:cNvPr>
            <p:cNvSpPr txBox="1"/>
            <p:nvPr/>
          </p:nvSpPr>
          <p:spPr>
            <a:xfrm>
              <a:off x="1173819" y="-108324"/>
              <a:ext cx="574673" cy="148266"/>
            </a:xfrm>
            <a:prstGeom prst="rect">
              <a:avLst/>
            </a:prstGeom>
            <a:solidFill>
              <a:srgbClr val="44546A"/>
            </a:solidFill>
          </p:spPr>
          <p:txBody>
            <a:bodyPr wrap="square" lIns="0" tIns="0" rIns="0" bIns="0" rtlCol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fr-CH" sz="1050" kern="1200">
                  <a:solidFill>
                    <a:srgbClr val="FFFFFF"/>
                  </a:solidFill>
                  <a:effectLst/>
                  <a:latin typeface="Aptos" panose="020B00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Year 1</a:t>
              </a:r>
              <a:endParaRPr lang="en-US" sz="110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93" name="OTLSHAPE_SLT_340c8ef9bd6442bebc244a9cc042d3f2_Title">
              <a:extLst>
                <a:ext uri="{FF2B5EF4-FFF2-40B4-BE49-F238E27FC236}">
                  <a16:creationId xmlns:a16="http://schemas.microsoft.com/office/drawing/2014/main" id="{94F73CB0-F921-380A-6FF1-4E145D6A5EEE}"/>
                </a:ext>
              </a:extLst>
            </p:cNvPr>
            <p:cNvSpPr txBox="1"/>
            <p:nvPr/>
          </p:nvSpPr>
          <p:spPr>
            <a:xfrm>
              <a:off x="2077121" y="1464867"/>
              <a:ext cx="809625" cy="93028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r">
                <a:spcBef>
                  <a:spcPts val="0"/>
                </a:spcBef>
                <a:spcAft>
                  <a:spcPts val="0"/>
                </a:spcAft>
              </a:pPr>
              <a:r>
                <a:rPr lang="en-GB" sz="600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28-Day non-GLP rat safety</a:t>
              </a:r>
              <a:endParaRPr lang="en-US" sz="1100" dirty="0"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94" name="OTLSHAPE_SLM_0ea5cc4baba24afbbe87b4ddeace9f7c_Title">
              <a:extLst>
                <a:ext uri="{FF2B5EF4-FFF2-40B4-BE49-F238E27FC236}">
                  <a16:creationId xmlns:a16="http://schemas.microsoft.com/office/drawing/2014/main" id="{83055C6B-DD71-8774-32F6-627FC4BBC1C3}"/>
                </a:ext>
              </a:extLst>
            </p:cNvPr>
            <p:cNvSpPr txBox="1"/>
            <p:nvPr/>
          </p:nvSpPr>
          <p:spPr>
            <a:xfrm>
              <a:off x="3685751" y="959387"/>
              <a:ext cx="828100" cy="84558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b="1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2 Batches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95" name="OTLSHAPE_SLT_32b3ab5be3c5402286de4a7c2dfc81b3_Shape">
              <a:extLst>
                <a:ext uri="{FF2B5EF4-FFF2-40B4-BE49-F238E27FC236}">
                  <a16:creationId xmlns:a16="http://schemas.microsoft.com/office/drawing/2014/main" id="{6711052D-DD43-D9B1-6D2D-2CD0C7437F8B}"/>
                </a:ext>
              </a:extLst>
            </p:cNvPr>
            <p:cNvSpPr/>
            <p:nvPr/>
          </p:nvSpPr>
          <p:spPr>
            <a:xfrm>
              <a:off x="4184137" y="1045549"/>
              <a:ext cx="785478" cy="110918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74AD49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96" name="OTLSHAPE_SLM_0ea5cc4baba24afbbe87b4ddeace9f7c_Title">
              <a:extLst>
                <a:ext uri="{FF2B5EF4-FFF2-40B4-BE49-F238E27FC236}">
                  <a16:creationId xmlns:a16="http://schemas.microsoft.com/office/drawing/2014/main" id="{494E0B85-E3FF-0E10-63CD-E0B36BF61906}"/>
                </a:ext>
              </a:extLst>
            </p:cNvPr>
            <p:cNvSpPr txBox="1"/>
            <p:nvPr/>
          </p:nvSpPr>
          <p:spPr>
            <a:xfrm>
              <a:off x="4293201" y="1015411"/>
              <a:ext cx="828814" cy="16969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b="1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3 independent Batches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sp>
          <p:nvSpPr>
            <p:cNvPr id="97" name="OTLSHAPE_SLT_32b3ab5be3c5402286de4a7c2dfc81b3_Shape">
              <a:extLst>
                <a:ext uri="{FF2B5EF4-FFF2-40B4-BE49-F238E27FC236}">
                  <a16:creationId xmlns:a16="http://schemas.microsoft.com/office/drawing/2014/main" id="{07A25F8C-0D5B-DDF7-C559-21B77C327FBB}"/>
                </a:ext>
              </a:extLst>
            </p:cNvPr>
            <p:cNvSpPr/>
            <p:nvPr/>
          </p:nvSpPr>
          <p:spPr>
            <a:xfrm>
              <a:off x="3481973" y="1197949"/>
              <a:ext cx="1640042" cy="115020"/>
            </a:xfrm>
            <a:prstGeom prst="round2DiagRect">
              <a:avLst>
                <a:gd name="adj1" fmla="val 100000"/>
                <a:gd name="adj2" fmla="val 0"/>
              </a:avLst>
            </a:prstGeom>
            <a:solidFill>
              <a:srgbClr val="74AD49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  <p:sp>
          <p:nvSpPr>
            <p:cNvPr id="98" name="OTLSHAPE_SLM_0ea5cc4baba24afbbe87b4ddeace9f7c_Title">
              <a:extLst>
                <a:ext uri="{FF2B5EF4-FFF2-40B4-BE49-F238E27FC236}">
                  <a16:creationId xmlns:a16="http://schemas.microsoft.com/office/drawing/2014/main" id="{8723EC89-3168-0EA6-F3CB-97A69EDBF2E5}"/>
                </a:ext>
              </a:extLst>
            </p:cNvPr>
            <p:cNvSpPr txBox="1"/>
            <p:nvPr/>
          </p:nvSpPr>
          <p:spPr>
            <a:xfrm>
              <a:off x="4393265" y="1174552"/>
              <a:ext cx="828814" cy="169695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GB" sz="600" b="1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QC Certification (GFSI?)</a:t>
              </a:r>
              <a:endParaRPr lang="en-US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7CE6B901-CD6F-D028-3C1A-8EDB085B2D91}"/>
                </a:ext>
              </a:extLst>
            </p:cNvPr>
            <p:cNvCxnSpPr>
              <a:cxnSpLocks/>
              <a:stCxn id="24" idx="0"/>
              <a:endCxn id="40" idx="2"/>
            </p:cNvCxnSpPr>
            <p:nvPr/>
          </p:nvCxnSpPr>
          <p:spPr>
            <a:xfrm flipH="1">
              <a:off x="3137325" y="857972"/>
              <a:ext cx="39" cy="629537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ctor: Elbow 201">
              <a:extLst>
                <a:ext uri="{FF2B5EF4-FFF2-40B4-BE49-F238E27FC236}">
                  <a16:creationId xmlns:a16="http://schemas.microsoft.com/office/drawing/2014/main" id="{21521824-5E41-ECBC-85F3-7BC4256B3A95}"/>
                </a:ext>
              </a:extLst>
            </p:cNvPr>
            <p:cNvCxnSpPr>
              <a:cxnSpLocks/>
              <a:endCxn id="32" idx="2"/>
            </p:cNvCxnSpPr>
            <p:nvPr/>
          </p:nvCxnSpPr>
          <p:spPr>
            <a:xfrm>
              <a:off x="4133171" y="1030791"/>
              <a:ext cx="1019304" cy="978614"/>
            </a:xfrm>
            <a:prstGeom prst="bentConnector3">
              <a:avLst>
                <a:gd name="adj1" fmla="val 1408"/>
              </a:avLst>
            </a:prstGeom>
            <a:ln w="12700">
              <a:solidFill>
                <a:schemeClr val="tx1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TLSHAPE_SLM_d1be8a89b3684c0eac9183d6d489fc98_Shape">
              <a:extLst>
                <a:ext uri="{FF2B5EF4-FFF2-40B4-BE49-F238E27FC236}">
                  <a16:creationId xmlns:a16="http://schemas.microsoft.com/office/drawing/2014/main" id="{C726E9E3-BFFD-AD68-D398-D8F1AD98128E}"/>
                </a:ext>
              </a:extLst>
            </p:cNvPr>
            <p:cNvSpPr/>
            <p:nvPr/>
          </p:nvSpPr>
          <p:spPr>
            <a:xfrm>
              <a:off x="3174938" y="791297"/>
              <a:ext cx="114300" cy="133350"/>
            </a:xfrm>
            <a:prstGeom prst="diamond">
              <a:avLst/>
            </a:prstGeom>
            <a:solidFill>
              <a:srgbClr val="EA161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 cap="flat" cmpd="sng" algn="ctr">
                  <a:solidFill>
                    <a:schemeClr val="accent1"/>
                  </a:solidFill>
                  <a:prstDash val="solid"/>
                  <a:miter lim="800000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27000" rIns="54000" bIns="27000" rtlCol="0" anchor="ctr"/>
            <a:lstStyle/>
            <a:p>
              <a:endParaRPr lang="en-US"/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209C4AD2-8581-4042-ACE6-D388EEE04D03}"/>
              </a:ext>
            </a:extLst>
          </p:cNvPr>
          <p:cNvSpPr txBox="1"/>
          <p:nvPr/>
        </p:nvSpPr>
        <p:spPr>
          <a:xfrm>
            <a:off x="7419862" y="3504517"/>
            <a:ext cx="651409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6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OECD 408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AC4469BC-4566-A5AB-0AFA-DD572D426A1A}"/>
              </a:ext>
            </a:extLst>
          </p:cNvPr>
          <p:cNvSpPr txBox="1"/>
          <p:nvPr/>
        </p:nvSpPr>
        <p:spPr>
          <a:xfrm>
            <a:off x="6624975" y="3352644"/>
            <a:ext cx="651409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6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OECD 487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BD1A403-ED39-ECE5-F44D-583DC8861AEB}"/>
              </a:ext>
            </a:extLst>
          </p:cNvPr>
          <p:cNvSpPr txBox="1"/>
          <p:nvPr/>
        </p:nvSpPr>
        <p:spPr>
          <a:xfrm>
            <a:off x="6631623" y="3175519"/>
            <a:ext cx="651409" cy="1846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6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OECD 471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2" name="OTLSHAPE_SLM_ed4480c987a849cd9e5fc8cb0527530e_Title">
            <a:extLst>
              <a:ext uri="{FF2B5EF4-FFF2-40B4-BE49-F238E27FC236}">
                <a16:creationId xmlns:a16="http://schemas.microsoft.com/office/drawing/2014/main" id="{ECEE0EEE-FA02-6D92-9CE0-556A134B163F}"/>
              </a:ext>
            </a:extLst>
          </p:cNvPr>
          <p:cNvSpPr txBox="1"/>
          <p:nvPr/>
        </p:nvSpPr>
        <p:spPr>
          <a:xfrm>
            <a:off x="11181300" y="6051067"/>
            <a:ext cx="1123116" cy="3445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Self-GRAS </a:t>
            </a:r>
            <a:endParaRPr lang="en-US" sz="1000" dirty="0">
              <a:effectLst/>
              <a:highlight>
                <a:srgbClr val="FFFF00"/>
              </a:highligh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15F4E6E8-7681-D666-7192-F91EFA82E530}"/>
              </a:ext>
            </a:extLst>
          </p:cNvPr>
          <p:cNvGrpSpPr/>
          <p:nvPr/>
        </p:nvGrpSpPr>
        <p:grpSpPr>
          <a:xfrm>
            <a:off x="764553" y="1070725"/>
            <a:ext cx="4220345" cy="586365"/>
            <a:chOff x="764553" y="771176"/>
            <a:chExt cx="4220345" cy="586365"/>
          </a:xfrm>
        </p:grpSpPr>
        <p:sp>
          <p:nvSpPr>
            <p:cNvPr id="109" name="4-Point Star 108">
              <a:extLst>
                <a:ext uri="{FF2B5EF4-FFF2-40B4-BE49-F238E27FC236}">
                  <a16:creationId xmlns:a16="http://schemas.microsoft.com/office/drawing/2014/main" id="{26934627-56C1-0048-7EE6-99957B66F1D4}"/>
                </a:ext>
              </a:extLst>
            </p:cNvPr>
            <p:cNvSpPr/>
            <p:nvPr/>
          </p:nvSpPr>
          <p:spPr>
            <a:xfrm>
              <a:off x="2380453" y="785801"/>
              <a:ext cx="534216" cy="571740"/>
            </a:xfrm>
            <a:prstGeom prst="star4">
              <a:avLst/>
            </a:prstGeom>
            <a:solidFill>
              <a:srgbClr val="FFFF00"/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endParaRPr>
            </a:p>
          </p:txBody>
        </p:sp>
        <p:sp>
          <p:nvSpPr>
            <p:cNvPr id="110" name="4-Point Star 109">
              <a:extLst>
                <a:ext uri="{FF2B5EF4-FFF2-40B4-BE49-F238E27FC236}">
                  <a16:creationId xmlns:a16="http://schemas.microsoft.com/office/drawing/2014/main" id="{FE8E2FDA-9AED-A9B6-EE31-5DE5312C0132}"/>
                </a:ext>
              </a:extLst>
            </p:cNvPr>
            <p:cNvSpPr/>
            <p:nvPr/>
          </p:nvSpPr>
          <p:spPr>
            <a:xfrm>
              <a:off x="764553" y="773818"/>
              <a:ext cx="534216" cy="571740"/>
            </a:xfrm>
            <a:prstGeom prst="star4">
              <a:avLst/>
            </a:prstGeom>
            <a:solidFill>
              <a:srgbClr val="FFFF00"/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endParaRPr>
            </a:p>
          </p:txBody>
        </p:sp>
        <p:sp>
          <p:nvSpPr>
            <p:cNvPr id="111" name="4-Point Star 110">
              <a:extLst>
                <a:ext uri="{FF2B5EF4-FFF2-40B4-BE49-F238E27FC236}">
                  <a16:creationId xmlns:a16="http://schemas.microsoft.com/office/drawing/2014/main" id="{5BA16576-7339-C9CE-E7B5-DCB31EBA7876}"/>
                </a:ext>
              </a:extLst>
            </p:cNvPr>
            <p:cNvSpPr/>
            <p:nvPr/>
          </p:nvSpPr>
          <p:spPr>
            <a:xfrm>
              <a:off x="4450682" y="771176"/>
              <a:ext cx="534216" cy="571740"/>
            </a:xfrm>
            <a:prstGeom prst="star4">
              <a:avLst/>
            </a:prstGeom>
            <a:solidFill>
              <a:srgbClr val="FFFF00"/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nir Next LT Pro"/>
                <a:ea typeface="Avenir Next LT Pro"/>
                <a:cs typeface="Avenir Next LT Pro"/>
                <a:sym typeface="Avenir Next LT Pro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DB5987C1-89D0-9526-9C35-03B82A6C1008}"/>
                </a:ext>
              </a:extLst>
            </p:cNvPr>
            <p:cNvSpPr txBox="1"/>
            <p:nvPr/>
          </p:nvSpPr>
          <p:spPr>
            <a:xfrm>
              <a:off x="4615289" y="904923"/>
              <a:ext cx="207747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venir Next LT Pro"/>
                  <a:ea typeface="Avenir Next LT Pro"/>
                  <a:cs typeface="Avenir Next LT Pro"/>
                  <a:sym typeface="Avenir Next LT Pro"/>
                </a:rPr>
                <a:t>1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112330ED-5F40-A193-1A77-50754C75DEF2}"/>
                </a:ext>
              </a:extLst>
            </p:cNvPr>
            <p:cNvSpPr txBox="1"/>
            <p:nvPr/>
          </p:nvSpPr>
          <p:spPr>
            <a:xfrm flipH="1">
              <a:off x="2547102" y="912939"/>
              <a:ext cx="274405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venir Next LT Pro"/>
                  <a:ea typeface="Avenir Next LT Pro"/>
                  <a:cs typeface="Avenir Next LT Pro"/>
                  <a:sym typeface="Avenir Next LT Pro"/>
                </a:rPr>
                <a:t>2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5B507FC5-4692-CB36-6BAF-5A4E7B84FDCA}"/>
                </a:ext>
              </a:extLst>
            </p:cNvPr>
            <p:cNvSpPr txBox="1"/>
            <p:nvPr/>
          </p:nvSpPr>
          <p:spPr>
            <a:xfrm>
              <a:off x="918169" y="899225"/>
              <a:ext cx="207747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Avenir Next LT Pro"/>
                  <a:ea typeface="Avenir Next LT Pro"/>
                  <a:cs typeface="Avenir Next LT Pro"/>
                  <a:sym typeface="Avenir Next LT Pro"/>
                </a:rPr>
                <a:t>3</a:t>
              </a:r>
            </a:p>
          </p:txBody>
        </p:sp>
      </p:grpSp>
      <p:sp>
        <p:nvSpPr>
          <p:cNvPr id="117" name="4-Point Star 116">
            <a:extLst>
              <a:ext uri="{FF2B5EF4-FFF2-40B4-BE49-F238E27FC236}">
                <a16:creationId xmlns:a16="http://schemas.microsoft.com/office/drawing/2014/main" id="{13933C1F-1E7C-9E21-5A45-5FAF332A4BE7}"/>
              </a:ext>
            </a:extLst>
          </p:cNvPr>
          <p:cNvSpPr/>
          <p:nvPr/>
        </p:nvSpPr>
        <p:spPr>
          <a:xfrm>
            <a:off x="10010387" y="1291679"/>
            <a:ext cx="354118" cy="326319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venir Next LT Pro"/>
              <a:ea typeface="Avenir Next LT Pro"/>
              <a:cs typeface="Avenir Next LT Pro"/>
              <a:sym typeface="Avenir Next LT Pro"/>
            </a:endParaRPr>
          </a:p>
        </p:txBody>
      </p:sp>
      <p:sp>
        <p:nvSpPr>
          <p:cNvPr id="118" name="OTLSHAPE_SLM_c8a3690dfb194d0a93f4f66f3a82f68d_Title">
            <a:extLst>
              <a:ext uri="{FF2B5EF4-FFF2-40B4-BE49-F238E27FC236}">
                <a16:creationId xmlns:a16="http://schemas.microsoft.com/office/drawing/2014/main" id="{D7FEE849-DCC1-95E5-21D0-84A2D6AF23B0}"/>
              </a:ext>
            </a:extLst>
          </p:cNvPr>
          <p:cNvSpPr txBox="1"/>
          <p:nvPr/>
        </p:nvSpPr>
        <p:spPr>
          <a:xfrm>
            <a:off x="10419582" y="1447808"/>
            <a:ext cx="1550252" cy="457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Numbers refer to previous slides</a:t>
            </a:r>
            <a:endParaRPr lang="en-US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318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E4EF3-BED5-16FF-BD49-0B1AD2F41857}"/>
              </a:ext>
            </a:extLst>
          </p:cNvPr>
          <p:cNvSpPr txBox="1">
            <a:spLocks/>
          </p:cNvSpPr>
          <p:nvPr/>
        </p:nvSpPr>
        <p:spPr>
          <a:xfrm>
            <a:off x="949701" y="176637"/>
            <a:ext cx="10927734" cy="5156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2600" b="1" kern="1200">
                <a:solidFill>
                  <a:srgbClr val="0067A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2060"/>
                </a:solidFill>
              </a:rPr>
              <a:t>How a Program for LVMH can be executed within </a:t>
            </a:r>
            <a:r>
              <a:rPr lang="en-US" sz="3200" dirty="0" err="1">
                <a:solidFill>
                  <a:srgbClr val="002060"/>
                </a:solidFill>
              </a:rPr>
              <a:t>Remedys</a:t>
            </a:r>
            <a:endParaRPr lang="en-US" sz="3200" dirty="0">
              <a:solidFill>
                <a:srgbClr val="002060"/>
              </a:solidFill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910004ED-988E-38A3-60B4-04596894CAC2}"/>
              </a:ext>
            </a:extLst>
          </p:cNvPr>
          <p:cNvGrpSpPr/>
          <p:nvPr/>
        </p:nvGrpSpPr>
        <p:grpSpPr>
          <a:xfrm>
            <a:off x="718478" y="801665"/>
            <a:ext cx="11354715" cy="5373199"/>
            <a:chOff x="718478" y="801665"/>
            <a:chExt cx="11354715" cy="537319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CA53C74A-BE92-C89E-641C-7A69F5985F29}"/>
                </a:ext>
              </a:extLst>
            </p:cNvPr>
            <p:cNvGrpSpPr/>
            <p:nvPr/>
          </p:nvGrpSpPr>
          <p:grpSpPr>
            <a:xfrm>
              <a:off x="718478" y="801665"/>
              <a:ext cx="11020133" cy="5372987"/>
              <a:chOff x="0" y="50392"/>
              <a:chExt cx="9185268" cy="4074496"/>
            </a:xfrm>
          </p:grpSpPr>
          <p:sp>
            <p:nvSpPr>
              <p:cNvPr id="4" name="OTLSHAPE_SL_1b38a2aef35f4456a0c582988a6dd170_BackgroundRectangle">
                <a:extLst>
                  <a:ext uri="{FF2B5EF4-FFF2-40B4-BE49-F238E27FC236}">
                    <a16:creationId xmlns:a16="http://schemas.microsoft.com/office/drawing/2014/main" id="{B10D250A-411A-D13D-16AB-625E7AFCA034}"/>
                  </a:ext>
                </a:extLst>
              </p:cNvPr>
              <p:cNvSpPr/>
              <p:nvPr/>
            </p:nvSpPr>
            <p:spPr>
              <a:xfrm>
                <a:off x="0" y="1380755"/>
                <a:ext cx="8467725" cy="990600"/>
              </a:xfrm>
              <a:prstGeom prst="rect">
                <a:avLst/>
              </a:prstGeom>
              <a:solidFill>
                <a:srgbClr val="5B9BD5">
                  <a:alpha val="14902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5" name="OTLSHAPE_SL_dce47794aefc4306b97d0dbed2ef76ed_BackgroundRectangle">
                <a:extLst>
                  <a:ext uri="{FF2B5EF4-FFF2-40B4-BE49-F238E27FC236}">
                    <a16:creationId xmlns:a16="http://schemas.microsoft.com/office/drawing/2014/main" id="{7CCB4750-36BD-837C-9D0B-9ABA76C1634C}"/>
                  </a:ext>
                </a:extLst>
              </p:cNvPr>
              <p:cNvSpPr/>
              <p:nvPr/>
            </p:nvSpPr>
            <p:spPr>
              <a:xfrm>
                <a:off x="0" y="562149"/>
                <a:ext cx="8467725" cy="761751"/>
              </a:xfrm>
              <a:prstGeom prst="rect">
                <a:avLst/>
              </a:prstGeom>
              <a:solidFill>
                <a:srgbClr val="70AD47">
                  <a:alpha val="14902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6" name="OTLSHAPE_SL_1f09b85ab3c74c4190696a6bbdf8978a_BackgroundRectangle">
                <a:extLst>
                  <a:ext uri="{FF2B5EF4-FFF2-40B4-BE49-F238E27FC236}">
                    <a16:creationId xmlns:a16="http://schemas.microsoft.com/office/drawing/2014/main" id="{BD98FD25-DC28-CC8B-53C3-652916F48293}"/>
                  </a:ext>
                </a:extLst>
              </p:cNvPr>
              <p:cNvSpPr/>
              <p:nvPr/>
            </p:nvSpPr>
            <p:spPr>
              <a:xfrm>
                <a:off x="0" y="2418980"/>
                <a:ext cx="8467725" cy="933450"/>
              </a:xfrm>
              <a:prstGeom prst="rect">
                <a:avLst/>
              </a:prstGeom>
              <a:solidFill>
                <a:schemeClr val="accent2">
                  <a:alpha val="14902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7" name="OTLSHAPE_SLT_c3a4ce9e8227400f832b7a1c30ebfc59_Shape">
                <a:extLst>
                  <a:ext uri="{FF2B5EF4-FFF2-40B4-BE49-F238E27FC236}">
                    <a16:creationId xmlns:a16="http://schemas.microsoft.com/office/drawing/2014/main" id="{8E8FB6AE-1F24-F48E-1329-513844E83889}"/>
                  </a:ext>
                </a:extLst>
              </p:cNvPr>
              <p:cNvSpPr/>
              <p:nvPr/>
            </p:nvSpPr>
            <p:spPr>
              <a:xfrm>
                <a:off x="3656828" y="2447555"/>
                <a:ext cx="86677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cxnSp>
            <p:nvCxnSpPr>
              <p:cNvPr id="8" name="Connector: Elbow 477">
                <a:extLst>
                  <a:ext uri="{FF2B5EF4-FFF2-40B4-BE49-F238E27FC236}">
                    <a16:creationId xmlns:a16="http://schemas.microsoft.com/office/drawing/2014/main" id="{94BAA8A2-4020-0FBC-F9B7-4BBF89C01B33}"/>
                  </a:ext>
                </a:extLst>
              </p:cNvPr>
              <p:cNvCxnSpPr>
                <a:cxnSpLocks/>
                <a:stCxn id="37" idx="0"/>
                <a:endCxn id="47" idx="1"/>
              </p:cNvCxnSpPr>
              <p:nvPr/>
            </p:nvCxnSpPr>
            <p:spPr>
              <a:xfrm flipH="1" flipV="1">
                <a:off x="8073460" y="632684"/>
                <a:ext cx="159375" cy="2481621"/>
              </a:xfrm>
              <a:prstGeom prst="bentConnector5">
                <a:avLst>
                  <a:gd name="adj1" fmla="val -143435"/>
                  <a:gd name="adj2" fmla="val 49616"/>
                  <a:gd name="adj3" fmla="val 243435"/>
                </a:avLst>
              </a:prstGeom>
              <a:ln w="12700">
                <a:solidFill>
                  <a:schemeClr val="tx1"/>
                </a:solidFill>
                <a:headEnd type="oval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nector: Elbow 478">
                <a:extLst>
                  <a:ext uri="{FF2B5EF4-FFF2-40B4-BE49-F238E27FC236}">
                    <a16:creationId xmlns:a16="http://schemas.microsoft.com/office/drawing/2014/main" id="{23AFA963-55BE-6078-2503-F29D5AF7ECE0}"/>
                  </a:ext>
                </a:extLst>
              </p:cNvPr>
              <p:cNvCxnSpPr>
                <a:cxnSpLocks/>
                <a:stCxn id="42" idx="1"/>
                <a:endCxn id="47" idx="1"/>
              </p:cNvCxnSpPr>
              <p:nvPr/>
            </p:nvCxnSpPr>
            <p:spPr>
              <a:xfrm rot="10800000">
                <a:off x="8073460" y="632685"/>
                <a:ext cx="554018" cy="3357921"/>
              </a:xfrm>
              <a:prstGeom prst="bentConnector3">
                <a:avLst>
                  <a:gd name="adj1" fmla="val 141262"/>
                </a:avLst>
              </a:prstGeom>
              <a:ln w="12700">
                <a:solidFill>
                  <a:schemeClr val="tx1"/>
                </a:solidFill>
                <a:headEnd type="oval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nector: Elbow 479">
                <a:extLst>
                  <a:ext uri="{FF2B5EF4-FFF2-40B4-BE49-F238E27FC236}">
                    <a16:creationId xmlns:a16="http://schemas.microsoft.com/office/drawing/2014/main" id="{CAF32B84-8B4F-01DD-5834-E145F7439F10}"/>
                  </a:ext>
                </a:extLst>
              </p:cNvPr>
              <p:cNvCxnSpPr>
                <a:cxnSpLocks/>
                <a:stCxn id="43" idx="2"/>
                <a:endCxn id="41" idx="2"/>
              </p:cNvCxnSpPr>
              <p:nvPr/>
            </p:nvCxnSpPr>
            <p:spPr>
              <a:xfrm rot="16200000" flipH="1">
                <a:off x="5741060" y="2578767"/>
                <a:ext cx="561975" cy="13799"/>
              </a:xfrm>
              <a:prstGeom prst="bentConnector2">
                <a:avLst/>
              </a:prstGeom>
              <a:ln w="12700">
                <a:solidFill>
                  <a:schemeClr val="tx1"/>
                </a:solidFill>
                <a:headEnd type="oval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nector: Elbow 480">
                <a:extLst>
                  <a:ext uri="{FF2B5EF4-FFF2-40B4-BE49-F238E27FC236}">
                    <a16:creationId xmlns:a16="http://schemas.microsoft.com/office/drawing/2014/main" id="{98A68B45-F35A-5369-2DE2-8B10518971DA}"/>
                  </a:ext>
                </a:extLst>
              </p:cNvPr>
              <p:cNvCxnSpPr>
                <a:cxnSpLocks/>
                <a:endCxn id="27" idx="2"/>
              </p:cNvCxnSpPr>
              <p:nvPr/>
            </p:nvCxnSpPr>
            <p:spPr>
              <a:xfrm rot="16200000" flipH="1">
                <a:off x="3909975" y="3481258"/>
                <a:ext cx="261749" cy="223547"/>
              </a:xfrm>
              <a:prstGeom prst="bentConnector2">
                <a:avLst/>
              </a:prstGeom>
              <a:ln w="12700">
                <a:solidFill>
                  <a:schemeClr val="tx1"/>
                </a:solidFill>
                <a:headEnd type="oval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D3E4159B-90C6-B8F2-AC6B-AC926BD97086}"/>
                  </a:ext>
                </a:extLst>
              </p:cNvPr>
              <p:cNvCxnSpPr>
                <a:cxnSpLocks/>
                <a:stCxn id="90" idx="0"/>
                <a:endCxn id="27" idx="2"/>
              </p:cNvCxnSpPr>
              <p:nvPr/>
            </p:nvCxnSpPr>
            <p:spPr>
              <a:xfrm>
                <a:off x="4135843" y="1005207"/>
                <a:ext cx="16779" cy="271869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oval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Connector: Elbow 482">
                <a:extLst>
                  <a:ext uri="{FF2B5EF4-FFF2-40B4-BE49-F238E27FC236}">
                    <a16:creationId xmlns:a16="http://schemas.microsoft.com/office/drawing/2014/main" id="{DAA62BB8-E6D0-4A0C-957A-8633B8C12115}"/>
                  </a:ext>
                </a:extLst>
              </p:cNvPr>
              <p:cNvCxnSpPr>
                <a:stCxn id="43" idx="2"/>
                <a:endCxn id="28" idx="2"/>
              </p:cNvCxnSpPr>
              <p:nvPr/>
            </p:nvCxnSpPr>
            <p:spPr>
              <a:xfrm rot="16200000" flipH="1">
                <a:off x="5750034" y="2569793"/>
                <a:ext cx="1543050" cy="1012823"/>
              </a:xfrm>
              <a:prstGeom prst="bentConnector2">
                <a:avLst/>
              </a:prstGeom>
              <a:ln w="12700">
                <a:solidFill>
                  <a:schemeClr val="tx1"/>
                </a:solidFill>
                <a:headEnd type="oval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E147D11A-D345-9175-1909-1C7CA50ED0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86022" y="3708380"/>
                <a:ext cx="987731" cy="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oval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463">
                <a:extLst>
                  <a:ext uri="{FF2B5EF4-FFF2-40B4-BE49-F238E27FC236}">
                    <a16:creationId xmlns:a16="http://schemas.microsoft.com/office/drawing/2014/main" id="{30256CB6-6DCB-6537-F54B-CF373AA134AF}"/>
                  </a:ext>
                </a:extLst>
              </p:cNvPr>
              <p:cNvSpPr txBox="1"/>
              <p:nvPr/>
            </p:nvSpPr>
            <p:spPr>
              <a:xfrm>
                <a:off x="1700185" y="3726565"/>
                <a:ext cx="685324" cy="12741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CH" sz="900" kern="1200">
                    <a:solidFill>
                      <a:srgbClr val="000000"/>
                    </a:solidFill>
                    <a:effectLst/>
                    <a:latin typeface="Aptos" panose="020B00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Critical Path</a:t>
                </a:r>
                <a:endParaRPr lang="en-US" sz="110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16" name="OTLSHAPE_SL_7c79d58173ad4a89b751d77b838ff5cb_BackgroundRectangle">
                <a:extLst>
                  <a:ext uri="{FF2B5EF4-FFF2-40B4-BE49-F238E27FC236}">
                    <a16:creationId xmlns:a16="http://schemas.microsoft.com/office/drawing/2014/main" id="{5E125E42-BAD3-BB10-BFB4-E7F834219BD5}"/>
                  </a:ext>
                </a:extLst>
              </p:cNvPr>
              <p:cNvSpPr/>
              <p:nvPr/>
            </p:nvSpPr>
            <p:spPr>
              <a:xfrm>
                <a:off x="0" y="3400055"/>
                <a:ext cx="8467725" cy="685800"/>
              </a:xfrm>
              <a:prstGeom prst="rect">
                <a:avLst/>
              </a:prstGeom>
              <a:solidFill>
                <a:srgbClr val="737373">
                  <a:alpha val="14902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17" name="OTLSHAPE_TB_00000000000000000000000000000000_ScaleContainer">
                <a:extLst>
                  <a:ext uri="{FF2B5EF4-FFF2-40B4-BE49-F238E27FC236}">
                    <a16:creationId xmlns:a16="http://schemas.microsoft.com/office/drawing/2014/main" id="{C936FD20-72B2-85EE-7355-5AA1BCF2E937}"/>
                  </a:ext>
                </a:extLst>
              </p:cNvPr>
              <p:cNvSpPr/>
              <p:nvPr/>
            </p:nvSpPr>
            <p:spPr>
              <a:xfrm>
                <a:off x="1091245" y="341185"/>
                <a:ext cx="7372350" cy="190500"/>
              </a:xfrm>
              <a:prstGeom prst="roundRect">
                <a:avLst/>
              </a:prstGeom>
              <a:solidFill>
                <a:srgbClr val="44546A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31F19639-BCED-4A60-ADC4-E9642A236FB7}">
                  <a14:hiddenScene3d xmlns:a14="http://schemas.microsoft.com/office/drawing/2010/main">
                    <a:camera prst="orthographicFront"/>
                    <a:lightRig rig="threePt" dir="t">
                      <a:rot lat="0" lon="0" rev="8700000"/>
                    </a:lightRig>
                  </a14:hiddenScene3d>
                </a:ext>
                <a:ext uri="{E45631CC-5BF2-4C18-A39C-3461C7D3F71A}">
                  <a14:hiddenSp3d xmlns:a14="http://schemas.microsoft.com/office/drawing/2010/main">
                    <a:bevelT w="165100" h="19050"/>
                  </a14:hiddenSp3d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18" name="OTLSHAPE_SL_dce47794aefc4306b97d0dbed2ef76ed_HeaderRectangle">
                <a:extLst>
                  <a:ext uri="{FF2B5EF4-FFF2-40B4-BE49-F238E27FC236}">
                    <a16:creationId xmlns:a16="http://schemas.microsoft.com/office/drawing/2014/main" id="{A5D817DB-29C1-CD66-4E40-E0096117F6E6}"/>
                  </a:ext>
                </a:extLst>
              </p:cNvPr>
              <p:cNvSpPr/>
              <p:nvPr/>
            </p:nvSpPr>
            <p:spPr>
              <a:xfrm>
                <a:off x="0" y="562149"/>
                <a:ext cx="1000125" cy="761751"/>
              </a:xfrm>
              <a:prstGeom prst="rect">
                <a:avLst/>
              </a:prstGeom>
              <a:solidFill>
                <a:srgbClr val="70AD47">
                  <a:alpha val="49804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19" name="OTLSHAPE_SL_7c79d58173ad4a89b751d77b838ff5cb_HeaderRectangle">
                <a:extLst>
                  <a:ext uri="{FF2B5EF4-FFF2-40B4-BE49-F238E27FC236}">
                    <a16:creationId xmlns:a16="http://schemas.microsoft.com/office/drawing/2014/main" id="{82D9D549-7234-763D-8AD3-E66E829C1356}"/>
                  </a:ext>
                </a:extLst>
              </p:cNvPr>
              <p:cNvSpPr/>
              <p:nvPr/>
            </p:nvSpPr>
            <p:spPr>
              <a:xfrm>
                <a:off x="0" y="3400055"/>
                <a:ext cx="1000125" cy="685800"/>
              </a:xfrm>
              <a:prstGeom prst="rect">
                <a:avLst/>
              </a:prstGeom>
              <a:solidFill>
                <a:srgbClr val="737373">
                  <a:alpha val="49804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20" name="OTLSHAPE_SL_1b38a2aef35f4456a0c582988a6dd170_HeaderRectangle">
                <a:extLst>
                  <a:ext uri="{FF2B5EF4-FFF2-40B4-BE49-F238E27FC236}">
                    <a16:creationId xmlns:a16="http://schemas.microsoft.com/office/drawing/2014/main" id="{F96A6F99-4A7A-0763-EC27-C366DD73CC8F}"/>
                  </a:ext>
                </a:extLst>
              </p:cNvPr>
              <p:cNvSpPr/>
              <p:nvPr/>
            </p:nvSpPr>
            <p:spPr>
              <a:xfrm>
                <a:off x="0" y="1380755"/>
                <a:ext cx="1000125" cy="990600"/>
              </a:xfrm>
              <a:prstGeom prst="rect">
                <a:avLst/>
              </a:prstGeom>
              <a:solidFill>
                <a:srgbClr val="5B9BD5">
                  <a:alpha val="49804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21" name="OTLSHAPE_SL_1f09b85ab3c74c4190696a6bbdf8978a_HeaderRectangle">
                <a:extLst>
                  <a:ext uri="{FF2B5EF4-FFF2-40B4-BE49-F238E27FC236}">
                    <a16:creationId xmlns:a16="http://schemas.microsoft.com/office/drawing/2014/main" id="{86A7C949-D819-AF74-71F3-2E59010899FB}"/>
                  </a:ext>
                </a:extLst>
              </p:cNvPr>
              <p:cNvSpPr/>
              <p:nvPr/>
            </p:nvSpPr>
            <p:spPr>
              <a:xfrm>
                <a:off x="0" y="2418980"/>
                <a:ext cx="1000125" cy="933450"/>
              </a:xfrm>
              <a:prstGeom prst="rect">
                <a:avLst/>
              </a:prstGeom>
              <a:solidFill>
                <a:schemeClr val="accent2">
                  <a:alpha val="49804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22" name="OTLSHAPE_SLT_f103bcaa77fd43ff87130772e71b39cb_Shape">
                <a:extLst>
                  <a:ext uri="{FF2B5EF4-FFF2-40B4-BE49-F238E27FC236}">
                    <a16:creationId xmlns:a16="http://schemas.microsoft.com/office/drawing/2014/main" id="{6BDA0CE8-19A9-6A75-BB35-5AD01308597F}"/>
                  </a:ext>
                </a:extLst>
              </p:cNvPr>
              <p:cNvSpPr/>
              <p:nvPr/>
            </p:nvSpPr>
            <p:spPr>
              <a:xfrm>
                <a:off x="1397226" y="599664"/>
                <a:ext cx="46672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74AD49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23" name="OTLSHAPE_SLT_efcd100341174513b7a3b7db679a38d8_Shape">
                <a:extLst>
                  <a:ext uri="{FF2B5EF4-FFF2-40B4-BE49-F238E27FC236}">
                    <a16:creationId xmlns:a16="http://schemas.microsoft.com/office/drawing/2014/main" id="{C6619A8B-6838-E5F7-5148-5985AA91A153}"/>
                  </a:ext>
                </a:extLst>
              </p:cNvPr>
              <p:cNvSpPr/>
              <p:nvPr/>
            </p:nvSpPr>
            <p:spPr>
              <a:xfrm>
                <a:off x="1770059" y="706859"/>
                <a:ext cx="61912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74AD49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24" name="OTLSHAPE_SLT_32b3ab5be3c5402286de4a7c2dfc81b3_Shape">
                <a:extLst>
                  <a:ext uri="{FF2B5EF4-FFF2-40B4-BE49-F238E27FC236}">
                    <a16:creationId xmlns:a16="http://schemas.microsoft.com/office/drawing/2014/main" id="{CB34481F-3FFF-675C-5BE6-1EB7C0BD8A97}"/>
                  </a:ext>
                </a:extLst>
              </p:cNvPr>
              <p:cNvSpPr/>
              <p:nvPr/>
            </p:nvSpPr>
            <p:spPr>
              <a:xfrm>
                <a:off x="2319297" y="811805"/>
                <a:ext cx="818067" cy="92334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74AD49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25" name="OTLSHAPE_SLT_23d7e4430363484e8ba1da0d2b06d6cd_Shape">
                <a:extLst>
                  <a:ext uri="{FF2B5EF4-FFF2-40B4-BE49-F238E27FC236}">
                    <a16:creationId xmlns:a16="http://schemas.microsoft.com/office/drawing/2014/main" id="{528529B8-5E8D-968B-BEF8-73703C1423A2}"/>
                  </a:ext>
                </a:extLst>
              </p:cNvPr>
              <p:cNvSpPr/>
              <p:nvPr/>
            </p:nvSpPr>
            <p:spPr>
              <a:xfrm>
                <a:off x="3471451" y="3428630"/>
                <a:ext cx="46672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A5A5A5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26" name="OTLSHAPE_SLT_71d5feb902ef405a84471852793dafa8_Shape">
                <a:extLst>
                  <a:ext uri="{FF2B5EF4-FFF2-40B4-BE49-F238E27FC236}">
                    <a16:creationId xmlns:a16="http://schemas.microsoft.com/office/drawing/2014/main" id="{4680527F-B78B-8481-CAD5-FB58737EB245}"/>
                  </a:ext>
                </a:extLst>
              </p:cNvPr>
              <p:cNvSpPr/>
              <p:nvPr/>
            </p:nvSpPr>
            <p:spPr>
              <a:xfrm>
                <a:off x="3925566" y="3552455"/>
                <a:ext cx="67627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A5A5A5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27" name="OTLSHAPE_SLT_0c9a9777828846688b47a3025a7c1eed_Shape">
                <a:extLst>
                  <a:ext uri="{FF2B5EF4-FFF2-40B4-BE49-F238E27FC236}">
                    <a16:creationId xmlns:a16="http://schemas.microsoft.com/office/drawing/2014/main" id="{9718F5D9-AA44-2410-BDAB-D79E52DB87B5}"/>
                  </a:ext>
                </a:extLst>
              </p:cNvPr>
              <p:cNvSpPr/>
              <p:nvPr/>
            </p:nvSpPr>
            <p:spPr>
              <a:xfrm>
                <a:off x="4152622" y="3676280"/>
                <a:ext cx="216217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A5A5A5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28" name="OTLSHAPE_SLT_88413f45522b425783ec7594111ff121_Shape">
                <a:extLst>
                  <a:ext uri="{FF2B5EF4-FFF2-40B4-BE49-F238E27FC236}">
                    <a16:creationId xmlns:a16="http://schemas.microsoft.com/office/drawing/2014/main" id="{823A7AD2-F4F8-B189-467E-568DCA3FD24B}"/>
                  </a:ext>
                </a:extLst>
              </p:cNvPr>
              <p:cNvSpPr/>
              <p:nvPr/>
            </p:nvSpPr>
            <p:spPr>
              <a:xfrm>
                <a:off x="7027971" y="3800105"/>
                <a:ext cx="132397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A5A5A5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29" name="OTLSHAPE_SLT_59d9ab11c4754a539aea85e89975a6d4_Shape">
                <a:extLst>
                  <a:ext uri="{FF2B5EF4-FFF2-40B4-BE49-F238E27FC236}">
                    <a16:creationId xmlns:a16="http://schemas.microsoft.com/office/drawing/2014/main" id="{C50802B2-86D6-1E5A-1C80-5131517384FE}"/>
                  </a:ext>
                </a:extLst>
              </p:cNvPr>
              <p:cNvSpPr/>
              <p:nvPr/>
            </p:nvSpPr>
            <p:spPr>
              <a:xfrm>
                <a:off x="4017190" y="1590305"/>
                <a:ext cx="69532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5293CD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30" name="OTLSHAPE_SLT_a9a3862cb2184007bb746059bccb82ae_Shape">
                <a:extLst>
                  <a:ext uri="{FF2B5EF4-FFF2-40B4-BE49-F238E27FC236}">
                    <a16:creationId xmlns:a16="http://schemas.microsoft.com/office/drawing/2014/main" id="{D8C5AA5B-44E8-596E-7357-6F7B33597F7B}"/>
                  </a:ext>
                </a:extLst>
              </p:cNvPr>
              <p:cNvSpPr/>
              <p:nvPr/>
            </p:nvSpPr>
            <p:spPr>
              <a:xfrm>
                <a:off x="4698361" y="1714130"/>
                <a:ext cx="46672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5293CD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31" name="OTLSHAPE_SLT_cd8cf34e5f6a49d5bb9e867c217bf283_Shape">
                <a:extLst>
                  <a:ext uri="{FF2B5EF4-FFF2-40B4-BE49-F238E27FC236}">
                    <a16:creationId xmlns:a16="http://schemas.microsoft.com/office/drawing/2014/main" id="{9AFFA9A0-4BF7-E556-468B-1EA9DC945C96}"/>
                  </a:ext>
                </a:extLst>
              </p:cNvPr>
              <p:cNvSpPr/>
              <p:nvPr/>
            </p:nvSpPr>
            <p:spPr>
              <a:xfrm>
                <a:off x="4698361" y="1837955"/>
                <a:ext cx="46672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5293CD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32" name="OTLSHAPE_SLT_ab6e9fdaeeb1449e9bc89fd9a1d1d561_Shape">
                <a:extLst>
                  <a:ext uri="{FF2B5EF4-FFF2-40B4-BE49-F238E27FC236}">
                    <a16:creationId xmlns:a16="http://schemas.microsoft.com/office/drawing/2014/main" id="{00A57FF0-D779-48B6-CDD1-102FA3176C50}"/>
                  </a:ext>
                </a:extLst>
              </p:cNvPr>
              <p:cNvSpPr/>
              <p:nvPr/>
            </p:nvSpPr>
            <p:spPr>
              <a:xfrm>
                <a:off x="5152475" y="1961780"/>
                <a:ext cx="914400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5293CD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33" name="OTLSHAPE_SLT_868724779c74433f8a6d58aa0c03fdef_Shape">
                <a:extLst>
                  <a:ext uri="{FF2B5EF4-FFF2-40B4-BE49-F238E27FC236}">
                    <a16:creationId xmlns:a16="http://schemas.microsoft.com/office/drawing/2014/main" id="{0B004AB3-A173-0453-B00E-29412531747D}"/>
                  </a:ext>
                </a:extLst>
              </p:cNvPr>
              <p:cNvSpPr/>
              <p:nvPr/>
            </p:nvSpPr>
            <p:spPr>
              <a:xfrm>
                <a:off x="5152475" y="2085605"/>
                <a:ext cx="914400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5293CD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34" name="OTLSHAPE_SLT_a22da14b215c4d4e975d91a42bc9d0e1_Shape">
                <a:extLst>
                  <a:ext uri="{FF2B5EF4-FFF2-40B4-BE49-F238E27FC236}">
                    <a16:creationId xmlns:a16="http://schemas.microsoft.com/office/drawing/2014/main" id="{9238236A-1EBF-75F8-8F8E-2D5E4CBC8BB8}"/>
                  </a:ext>
                </a:extLst>
              </p:cNvPr>
              <p:cNvSpPr/>
              <p:nvPr/>
            </p:nvSpPr>
            <p:spPr>
              <a:xfrm>
                <a:off x="4742292" y="2571380"/>
                <a:ext cx="86677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35" name="OTLSHAPE_SLT_e29153d328c940878e35d205a86e182e_Shape">
                <a:extLst>
                  <a:ext uri="{FF2B5EF4-FFF2-40B4-BE49-F238E27FC236}">
                    <a16:creationId xmlns:a16="http://schemas.microsoft.com/office/drawing/2014/main" id="{30628541-7C0B-8C34-8E15-6476482E5518}"/>
                  </a:ext>
                </a:extLst>
              </p:cNvPr>
              <p:cNvSpPr/>
              <p:nvPr/>
            </p:nvSpPr>
            <p:spPr>
              <a:xfrm>
                <a:off x="5600062" y="2695205"/>
                <a:ext cx="438150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36" name="OTLSHAPE_SLT_b36871fb3d8342c6a63171b2500c7438_Shape">
                <a:extLst>
                  <a:ext uri="{FF2B5EF4-FFF2-40B4-BE49-F238E27FC236}">
                    <a16:creationId xmlns:a16="http://schemas.microsoft.com/office/drawing/2014/main" id="{5636864B-5EAD-6AF3-ED55-953ABBBB6D3F}"/>
                  </a:ext>
                </a:extLst>
              </p:cNvPr>
              <p:cNvSpPr/>
              <p:nvPr/>
            </p:nvSpPr>
            <p:spPr>
              <a:xfrm>
                <a:off x="6508290" y="2942855"/>
                <a:ext cx="86677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37" name="OTLSHAPE_SLT_81eb6c6c51604db696e16ce4ee7b74c7_Shape">
                <a:extLst>
                  <a:ext uri="{FF2B5EF4-FFF2-40B4-BE49-F238E27FC236}">
                    <a16:creationId xmlns:a16="http://schemas.microsoft.com/office/drawing/2014/main" id="{A0651091-3F91-FDD6-F38C-24B10D37E5AD}"/>
                  </a:ext>
                </a:extLst>
              </p:cNvPr>
              <p:cNvSpPr/>
              <p:nvPr/>
            </p:nvSpPr>
            <p:spPr>
              <a:xfrm>
                <a:off x="7366060" y="3066680"/>
                <a:ext cx="86677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38" name="OTLSHAPE_SLT_f13e7f17de4d433ab365104cb608c271_Shape">
                <a:extLst>
                  <a:ext uri="{FF2B5EF4-FFF2-40B4-BE49-F238E27FC236}">
                    <a16:creationId xmlns:a16="http://schemas.microsoft.com/office/drawing/2014/main" id="{98DE96C9-E866-ED29-8E03-82BE87B63455}"/>
                  </a:ext>
                </a:extLst>
              </p:cNvPr>
              <p:cNvSpPr/>
              <p:nvPr/>
            </p:nvSpPr>
            <p:spPr>
              <a:xfrm>
                <a:off x="6302095" y="3665096"/>
                <a:ext cx="1085850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EAEAEA"/>
              </a:solidFill>
              <a:ln w="19050" cap="flat" cmpd="sng" algn="ctr">
                <a:solidFill>
                  <a:srgbClr val="7E7E7E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39" name="OTLSHAPE_SLT_1ad05998756646cfa1b8b463c7de40b0_Shape">
                <a:extLst>
                  <a:ext uri="{FF2B5EF4-FFF2-40B4-BE49-F238E27FC236}">
                    <a16:creationId xmlns:a16="http://schemas.microsoft.com/office/drawing/2014/main" id="{8F2311B5-F798-3C1D-6534-65687A9C2E90}"/>
                  </a:ext>
                </a:extLst>
              </p:cNvPr>
              <p:cNvSpPr/>
              <p:nvPr/>
            </p:nvSpPr>
            <p:spPr>
              <a:xfrm>
                <a:off x="7376830" y="3659504"/>
                <a:ext cx="1390650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EAEAEA"/>
              </a:solidFill>
              <a:ln w="19050" cap="flat" cmpd="sng" algn="ctr">
                <a:solidFill>
                  <a:srgbClr val="7E7E7E"/>
                </a:solidFill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40" name="OTLSHAPE_SLT_340c8ef9bd6442bebc244a9cc042d3f2_Shape">
                <a:extLst>
                  <a:ext uri="{FF2B5EF4-FFF2-40B4-BE49-F238E27FC236}">
                    <a16:creationId xmlns:a16="http://schemas.microsoft.com/office/drawing/2014/main" id="{F2E9F365-C452-FC99-8C68-DA2716B41C42}"/>
                  </a:ext>
                </a:extLst>
              </p:cNvPr>
              <p:cNvSpPr/>
              <p:nvPr/>
            </p:nvSpPr>
            <p:spPr>
              <a:xfrm>
                <a:off x="3137325" y="1428380"/>
                <a:ext cx="414592" cy="118258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5293CD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41" name="OTLSHAPE_SLT_09834e489e814fd49a47f49b40ba2b0e_Shape">
                <a:extLst>
                  <a:ext uri="{FF2B5EF4-FFF2-40B4-BE49-F238E27FC236}">
                    <a16:creationId xmlns:a16="http://schemas.microsoft.com/office/drawing/2014/main" id="{02A8BFBD-EE3A-0E24-A66A-8E26A8026BA7}"/>
                  </a:ext>
                </a:extLst>
              </p:cNvPr>
              <p:cNvSpPr/>
              <p:nvPr/>
            </p:nvSpPr>
            <p:spPr>
              <a:xfrm>
                <a:off x="6028947" y="2819030"/>
                <a:ext cx="485775" cy="9525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chemeClr val="accent2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42" name="OTLSHAPE_SLM_ed4480c987a849cd9e5fc8cb0527530e_Shape">
                <a:extLst>
                  <a:ext uri="{FF2B5EF4-FFF2-40B4-BE49-F238E27FC236}">
                    <a16:creationId xmlns:a16="http://schemas.microsoft.com/office/drawing/2014/main" id="{708DFA9E-5676-132A-89E7-72234769A2C2}"/>
                  </a:ext>
                </a:extLst>
              </p:cNvPr>
              <p:cNvSpPr/>
              <p:nvPr/>
            </p:nvSpPr>
            <p:spPr>
              <a:xfrm>
                <a:off x="8627478" y="3923930"/>
                <a:ext cx="114300" cy="133350"/>
              </a:xfrm>
              <a:prstGeom prst="diamond">
                <a:avLst/>
              </a:prstGeom>
              <a:solidFill>
                <a:srgbClr val="EA161E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43" name="OTLSHAPE_SLM_a434aae2b59240f5a68075b6bdc72dc1_Shape">
                <a:extLst>
                  <a:ext uri="{FF2B5EF4-FFF2-40B4-BE49-F238E27FC236}">
                    <a16:creationId xmlns:a16="http://schemas.microsoft.com/office/drawing/2014/main" id="{297568C5-90F6-4A4F-B545-0456C0016682}"/>
                  </a:ext>
                </a:extLst>
              </p:cNvPr>
              <p:cNvSpPr/>
              <p:nvPr/>
            </p:nvSpPr>
            <p:spPr>
              <a:xfrm>
                <a:off x="5957998" y="2171330"/>
                <a:ext cx="114300" cy="133350"/>
              </a:xfrm>
              <a:prstGeom prst="diamond">
                <a:avLst/>
              </a:prstGeom>
              <a:solidFill>
                <a:srgbClr val="EA161E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31F19639-BCED-4A60-ADC4-E9642A236FB7}">
                  <a14:hiddenScene3d xmlns:a14="http://schemas.microsoft.com/office/drawing/2010/main">
                    <a:camera prst="orthographicFront"/>
                    <a:lightRig rig="threePt" dir="t"/>
                  </a14:hiddenScene3d>
                </a:ext>
                <a:ext uri="{E45631CC-5BF2-4C18-A39C-3461C7D3F71A}">
                  <a14:hiddenSp3d xmlns:a14="http://schemas.microsoft.com/office/drawing/2010/main">
                    <a:bevelT h="12700"/>
                  </a14:hiddenSp3d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44" name="OTLSHAPE_SLM_2ea4b902b95046ebb50f1a03d4a72030_Shape">
                <a:extLst>
                  <a:ext uri="{FF2B5EF4-FFF2-40B4-BE49-F238E27FC236}">
                    <a16:creationId xmlns:a16="http://schemas.microsoft.com/office/drawing/2014/main" id="{2FF01283-376B-6E03-0489-618579DD9BFD}"/>
                  </a:ext>
                </a:extLst>
              </p:cNvPr>
              <p:cNvSpPr/>
              <p:nvPr/>
            </p:nvSpPr>
            <p:spPr>
              <a:xfrm>
                <a:off x="8226752" y="3126636"/>
                <a:ext cx="114300" cy="133350"/>
              </a:xfrm>
              <a:prstGeom prst="diamond">
                <a:avLst/>
              </a:prstGeom>
              <a:solidFill>
                <a:srgbClr val="EA161E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31F19639-BCED-4A60-ADC4-E9642A236FB7}">
                  <a14:hiddenScene3d xmlns:a14="http://schemas.microsoft.com/office/drawing/2010/main">
                    <a:camera prst="orthographicFront"/>
                    <a:lightRig rig="threePt" dir="t"/>
                  </a14:hiddenScene3d>
                </a:ext>
                <a:ext uri="{E45631CC-5BF2-4C18-A39C-3461C7D3F71A}">
                  <a14:hiddenSp3d xmlns:a14="http://schemas.microsoft.com/office/drawing/2010/main">
                    <a:bevelT h="12700"/>
                  </a14:hiddenSp3d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45" name="OTLSHAPE_SLM_0ea5cc4baba24afbbe87b4ddeace9f7c_Shape">
                <a:extLst>
                  <a:ext uri="{FF2B5EF4-FFF2-40B4-BE49-F238E27FC236}">
                    <a16:creationId xmlns:a16="http://schemas.microsoft.com/office/drawing/2014/main" id="{28E95F65-56DD-0233-4272-301C90FB4B3E}"/>
                  </a:ext>
                </a:extLst>
              </p:cNvPr>
              <p:cNvSpPr/>
              <p:nvPr/>
            </p:nvSpPr>
            <p:spPr>
              <a:xfrm>
                <a:off x="4929905" y="926063"/>
                <a:ext cx="114300" cy="133350"/>
              </a:xfrm>
              <a:prstGeom prst="diamond">
                <a:avLst/>
              </a:prstGeom>
              <a:solidFill>
                <a:srgbClr val="EA161E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46" name="OTLSHAPE_SLM_d1be8a89b3684c0eac9183d6d489fc98_Shape">
                <a:extLst>
                  <a:ext uri="{FF2B5EF4-FFF2-40B4-BE49-F238E27FC236}">
                    <a16:creationId xmlns:a16="http://schemas.microsoft.com/office/drawing/2014/main" id="{358D7B40-EA21-E333-492D-058C66DE3595}"/>
                  </a:ext>
                </a:extLst>
              </p:cNvPr>
              <p:cNvSpPr/>
              <p:nvPr/>
            </p:nvSpPr>
            <p:spPr>
              <a:xfrm>
                <a:off x="3532158" y="1419490"/>
                <a:ext cx="114300" cy="133350"/>
              </a:xfrm>
              <a:prstGeom prst="diamond">
                <a:avLst/>
              </a:prstGeom>
              <a:solidFill>
                <a:srgbClr val="EA161E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47" name="OTLSHAPE_SLM_c8a3690dfb194d0a93f4f66f3a82f68d_Shape">
                <a:extLst>
                  <a:ext uri="{FF2B5EF4-FFF2-40B4-BE49-F238E27FC236}">
                    <a16:creationId xmlns:a16="http://schemas.microsoft.com/office/drawing/2014/main" id="{12DA38F5-7EFE-2D07-CCC5-6520BA9339A0}"/>
                  </a:ext>
                </a:extLst>
              </p:cNvPr>
              <p:cNvSpPr/>
              <p:nvPr/>
            </p:nvSpPr>
            <p:spPr>
              <a:xfrm>
                <a:off x="8073460" y="566009"/>
                <a:ext cx="114300" cy="133350"/>
              </a:xfrm>
              <a:prstGeom prst="diamond">
                <a:avLst/>
              </a:prstGeom>
              <a:solidFill>
                <a:srgbClr val="EA161E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48" name="OTLSHAPE_SL_dce47794aefc4306b97d0dbed2ef76ed_Header">
                <a:extLst>
                  <a:ext uri="{FF2B5EF4-FFF2-40B4-BE49-F238E27FC236}">
                    <a16:creationId xmlns:a16="http://schemas.microsoft.com/office/drawing/2014/main" id="{4A5020C5-66AD-0A7F-4C3E-F616410605B0}"/>
                  </a:ext>
                </a:extLst>
              </p:cNvPr>
              <p:cNvSpPr txBox="1"/>
              <p:nvPr/>
            </p:nvSpPr>
            <p:spPr>
              <a:xfrm>
                <a:off x="0" y="798085"/>
                <a:ext cx="1000125" cy="107982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 kern="1200" dirty="0">
                    <a:solidFill>
                      <a:srgbClr val="000000"/>
                    </a:solidFill>
                    <a:effectLst/>
                    <a:latin typeface="Franklin Gothic Medium" panose="020B06030201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Screening and </a:t>
                </a:r>
                <a:endParaRPr lang="en-US" sz="10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 kern="1200" dirty="0">
                    <a:solidFill>
                      <a:srgbClr val="000000"/>
                    </a:solidFill>
                    <a:effectLst/>
                    <a:latin typeface="Franklin Gothic Medium" panose="020B06030201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Production Stream</a:t>
                </a:r>
                <a:endParaRPr lang="en-US" sz="10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49" name="OTLSHAPE_SL_7c79d58173ad4a89b751d77b838ff5cb_Header">
                <a:extLst>
                  <a:ext uri="{FF2B5EF4-FFF2-40B4-BE49-F238E27FC236}">
                    <a16:creationId xmlns:a16="http://schemas.microsoft.com/office/drawing/2014/main" id="{3BA8DD28-CDEB-8BFA-6845-08F89C59F8D3}"/>
                  </a:ext>
                </a:extLst>
              </p:cNvPr>
              <p:cNvSpPr txBox="1"/>
              <p:nvPr/>
            </p:nvSpPr>
            <p:spPr>
              <a:xfrm>
                <a:off x="0" y="3688964"/>
                <a:ext cx="1000125" cy="107982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latin typeface="Franklin Gothic Medium" panose="020B06030201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Regulatory Stream</a:t>
                </a:r>
                <a:endParaRPr lang="en-US" sz="100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50" name="OTLSHAPE_SL_1b38a2aef35f4456a0c582988a6dd170_Header">
                <a:extLst>
                  <a:ext uri="{FF2B5EF4-FFF2-40B4-BE49-F238E27FC236}">
                    <a16:creationId xmlns:a16="http://schemas.microsoft.com/office/drawing/2014/main" id="{D9C108CB-DF6A-318C-6837-3EE6CE68A181}"/>
                  </a:ext>
                </a:extLst>
              </p:cNvPr>
              <p:cNvSpPr txBox="1"/>
              <p:nvPr/>
            </p:nvSpPr>
            <p:spPr>
              <a:xfrm>
                <a:off x="0" y="1822064"/>
                <a:ext cx="1000125" cy="107982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 kern="1200">
                    <a:solidFill>
                      <a:srgbClr val="000000"/>
                    </a:solidFill>
                    <a:effectLst/>
                    <a:latin typeface="Franklin Gothic Medium" panose="020B06030201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Safety Stream</a:t>
                </a:r>
                <a:endParaRPr lang="en-US" sz="100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51" name="OTLSHAPE_SL_1f09b85ab3c74c4190696a6bbdf8978a_Header">
                <a:extLst>
                  <a:ext uri="{FF2B5EF4-FFF2-40B4-BE49-F238E27FC236}">
                    <a16:creationId xmlns:a16="http://schemas.microsoft.com/office/drawing/2014/main" id="{62CB1AC3-D5BB-B80A-8C41-3B0D3A388F25}"/>
                  </a:ext>
                </a:extLst>
              </p:cNvPr>
              <p:cNvSpPr txBox="1"/>
              <p:nvPr/>
            </p:nvSpPr>
            <p:spPr>
              <a:xfrm>
                <a:off x="0" y="2723733"/>
                <a:ext cx="1000125" cy="32394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kern="1200" dirty="0">
                    <a:solidFill>
                      <a:srgbClr val="000000"/>
                    </a:solidFill>
                    <a:effectLst/>
                    <a:latin typeface="Franklin Gothic Medium" panose="020B06030201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PoC</a:t>
                </a:r>
                <a:r>
                  <a:rPr lang="en-US" sz="1000" dirty="0">
                    <a:latin typeface="Arial" panose="020B0604020202020204" pitchFamily="34" charset="0"/>
                    <a:ea typeface="Arial" panose="020B0604020202020204" pitchFamily="34" charset="0"/>
                  </a:rPr>
                  <a:t> </a:t>
                </a:r>
                <a:r>
                  <a:rPr lang="en-US" sz="1000" kern="1200" dirty="0">
                    <a:solidFill>
                      <a:srgbClr val="000000"/>
                    </a:solidFill>
                    <a:effectLst/>
                    <a:latin typeface="Franklin Gothic Medium" panose="020B06030201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clinical trial</a:t>
                </a:r>
                <a:endParaRPr lang="en-US" sz="10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kern="1200" dirty="0">
                    <a:solidFill>
                      <a:srgbClr val="000000"/>
                    </a:solidFill>
                    <a:effectLst/>
                    <a:latin typeface="Franklin Gothic Medium" panose="020B06030201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Plan assuming the natural </a:t>
                </a:r>
                <a:r>
                  <a:rPr lang="en-US" sz="1000" kern="1200" dirty="0" err="1">
                    <a:solidFill>
                      <a:srgbClr val="000000"/>
                    </a:solidFill>
                    <a:effectLst/>
                    <a:latin typeface="Franklin Gothic Medium" panose="020B06030201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cpd</a:t>
                </a:r>
                <a:r>
                  <a:rPr lang="en-US" sz="1000" kern="1200" dirty="0">
                    <a:solidFill>
                      <a:srgbClr val="000000"/>
                    </a:solidFill>
                    <a:effectLst/>
                    <a:latin typeface="Franklin Gothic Medium" panose="020B06030201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is not previously studied.</a:t>
                </a:r>
                <a:endParaRPr lang="en-US" sz="10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kern="1200" dirty="0">
                    <a:solidFill>
                      <a:srgbClr val="000000"/>
                    </a:solidFill>
                    <a:effectLst/>
                    <a:latin typeface="Franklin Gothic Medium" panose="020B06030201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If already a GRAS timelines to be reduced by~ 1.5 </a:t>
                </a:r>
                <a:r>
                  <a:rPr lang="en-US" sz="1000" kern="1200" dirty="0" err="1">
                    <a:solidFill>
                      <a:srgbClr val="000000"/>
                    </a:solidFill>
                    <a:effectLst/>
                    <a:latin typeface="Franklin Gothic Medium" panose="020B06030201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yrs</a:t>
                </a:r>
                <a:endParaRPr lang="en-US" sz="10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52" name="OTLSHAPE_TB_00000000000000000000000000000000_TimescaleInterval1">
                <a:extLst>
                  <a:ext uri="{FF2B5EF4-FFF2-40B4-BE49-F238E27FC236}">
                    <a16:creationId xmlns:a16="http://schemas.microsoft.com/office/drawing/2014/main" id="{F20860B5-A810-54C4-70A6-8537D13695EA}"/>
                  </a:ext>
                </a:extLst>
              </p:cNvPr>
              <p:cNvSpPr txBox="1"/>
              <p:nvPr/>
            </p:nvSpPr>
            <p:spPr>
              <a:xfrm>
                <a:off x="1138870" y="203821"/>
                <a:ext cx="228716" cy="139541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OTLSHAPE_TB_00000000000000000000000000000000_TimescaleInterval2">
                <a:extLst>
                  <a:ext uri="{FF2B5EF4-FFF2-40B4-BE49-F238E27FC236}">
                    <a16:creationId xmlns:a16="http://schemas.microsoft.com/office/drawing/2014/main" id="{5F9F3CD1-440B-3404-9FC9-CD20AF9953AF}"/>
                  </a:ext>
                </a:extLst>
              </p:cNvPr>
              <p:cNvSpPr txBox="1"/>
              <p:nvPr/>
            </p:nvSpPr>
            <p:spPr>
              <a:xfrm>
                <a:off x="2979921" y="203730"/>
                <a:ext cx="282396" cy="13892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900" kern="1200" spc="-15">
                    <a:solidFill>
                      <a:srgbClr val="FFFFFF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2023</a:t>
                </a:r>
                <a:endParaRPr lang="en-US" sz="110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54" name="OTLSHAPE_TB_00000000000000000000000000000000_TimescaleInterval3">
                <a:extLst>
                  <a:ext uri="{FF2B5EF4-FFF2-40B4-BE49-F238E27FC236}">
                    <a16:creationId xmlns:a16="http://schemas.microsoft.com/office/drawing/2014/main" id="{3FCAE10F-240A-68E1-ED59-4A0F768AFD9D}"/>
                  </a:ext>
                </a:extLst>
              </p:cNvPr>
              <p:cNvSpPr txBox="1"/>
              <p:nvPr/>
            </p:nvSpPr>
            <p:spPr>
              <a:xfrm>
                <a:off x="4821212" y="203730"/>
                <a:ext cx="282396" cy="13892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900" kern="1200" spc="-15">
                    <a:solidFill>
                      <a:srgbClr val="FFFFFF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2024</a:t>
                </a:r>
                <a:endParaRPr lang="en-US" sz="110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55" name="OTLSHAPE_TB_00000000000000000000000000000000_TimescaleInterval4">
                <a:extLst>
                  <a:ext uri="{FF2B5EF4-FFF2-40B4-BE49-F238E27FC236}">
                    <a16:creationId xmlns:a16="http://schemas.microsoft.com/office/drawing/2014/main" id="{537E87FF-D9F4-2912-B96A-974DFAD613AC}"/>
                  </a:ext>
                </a:extLst>
              </p:cNvPr>
              <p:cNvSpPr txBox="1"/>
              <p:nvPr/>
            </p:nvSpPr>
            <p:spPr>
              <a:xfrm>
                <a:off x="6667551" y="203730"/>
                <a:ext cx="282396" cy="13892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900" kern="1200" spc="-15">
                    <a:solidFill>
                      <a:srgbClr val="FFFFFF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2025</a:t>
                </a:r>
                <a:endParaRPr lang="en-US" sz="110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56" name="OTLSHAPE_SLT_f103bcaa77fd43ff87130772e71b39cb_Title">
                <a:extLst>
                  <a:ext uri="{FF2B5EF4-FFF2-40B4-BE49-F238E27FC236}">
                    <a16:creationId xmlns:a16="http://schemas.microsoft.com/office/drawing/2014/main" id="{E74A9063-1014-B963-4EA9-BE811CDFA030}"/>
                  </a:ext>
                </a:extLst>
              </p:cNvPr>
              <p:cNvSpPr txBox="1"/>
              <p:nvPr/>
            </p:nvSpPr>
            <p:spPr>
              <a:xfrm>
                <a:off x="1443996" y="599784"/>
                <a:ext cx="460336" cy="88889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In Silico Screen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57" name="OTLSHAPE_SLT_efcd100341174513b7a3b7db679a38d8_Title">
                <a:extLst>
                  <a:ext uri="{FF2B5EF4-FFF2-40B4-BE49-F238E27FC236}">
                    <a16:creationId xmlns:a16="http://schemas.microsoft.com/office/drawing/2014/main" id="{D2919CC5-A550-1AF5-C5D3-10684A12A15E}"/>
                  </a:ext>
                </a:extLst>
              </p:cNvPr>
              <p:cNvSpPr txBox="1"/>
              <p:nvPr/>
            </p:nvSpPr>
            <p:spPr>
              <a:xfrm>
                <a:off x="1865294" y="708241"/>
                <a:ext cx="596797" cy="89844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In Vitro Screen 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58" name="OTLSHAPE_SLT_32b3ab5be3c5402286de4a7c2dfc81b3_Title">
                <a:extLst>
                  <a:ext uri="{FF2B5EF4-FFF2-40B4-BE49-F238E27FC236}">
                    <a16:creationId xmlns:a16="http://schemas.microsoft.com/office/drawing/2014/main" id="{843FEDC7-AC3C-37F4-4C43-5C2EE3B0A56F}"/>
                  </a:ext>
                </a:extLst>
              </p:cNvPr>
              <p:cNvSpPr txBox="1"/>
              <p:nvPr/>
            </p:nvSpPr>
            <p:spPr>
              <a:xfrm>
                <a:off x="2528195" y="822104"/>
                <a:ext cx="562537" cy="84558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In Vivo POC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59" name="OTLSHAPE_SLT_23d7e4430363484e8ba1da0d2b06d6cd_Title">
                <a:extLst>
                  <a:ext uri="{FF2B5EF4-FFF2-40B4-BE49-F238E27FC236}">
                    <a16:creationId xmlns:a16="http://schemas.microsoft.com/office/drawing/2014/main" id="{53D46BFC-7569-564B-2FBE-C15D8731EA3B}"/>
                  </a:ext>
                </a:extLst>
              </p:cNvPr>
              <p:cNvSpPr txBox="1"/>
              <p:nvPr/>
            </p:nvSpPr>
            <p:spPr>
              <a:xfrm>
                <a:off x="3968625" y="3396388"/>
                <a:ext cx="1686184" cy="169695"/>
              </a:xfrm>
              <a:prstGeom prst="rect">
                <a:avLst/>
              </a:prstGeom>
              <a:solidFill>
                <a:srgbClr val="EAEAEA"/>
              </a:solidFill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Definition of intended use (Beverage, Milk powders,…)</a:t>
                </a:r>
                <a:endParaRPr lang="en-US" sz="11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60" name="OTLSHAPE_SLT_71d5feb902ef405a84471852793dafa8_Title">
                <a:extLst>
                  <a:ext uri="{FF2B5EF4-FFF2-40B4-BE49-F238E27FC236}">
                    <a16:creationId xmlns:a16="http://schemas.microsoft.com/office/drawing/2014/main" id="{417E2C8D-C7BB-687F-6195-4DD7DE5B6D88}"/>
                  </a:ext>
                </a:extLst>
              </p:cNvPr>
              <p:cNvSpPr txBox="1"/>
              <p:nvPr/>
            </p:nvSpPr>
            <p:spPr>
              <a:xfrm>
                <a:off x="4038783" y="3516146"/>
                <a:ext cx="581098" cy="16969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Intake Assessment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61" name="OTLSHAPE_SLT_0c9a9777828846688b47a3025a7c1eed_Title">
                <a:extLst>
                  <a:ext uri="{FF2B5EF4-FFF2-40B4-BE49-F238E27FC236}">
                    <a16:creationId xmlns:a16="http://schemas.microsoft.com/office/drawing/2014/main" id="{46EF935A-A7CB-E494-F972-20F7C9C6053A}"/>
                  </a:ext>
                </a:extLst>
              </p:cNvPr>
              <p:cNvSpPr txBox="1"/>
              <p:nvPr/>
            </p:nvSpPr>
            <p:spPr>
              <a:xfrm>
                <a:off x="4718782" y="3643356"/>
                <a:ext cx="1028701" cy="16969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kern="1200" spc="-5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Stability Testing (1 Year Shelf-life)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63" name="OTLSHAPE_SLM_ed4480c987a849cd9e5fc8cb0527530e_Title">
                <a:extLst>
                  <a:ext uri="{FF2B5EF4-FFF2-40B4-BE49-F238E27FC236}">
                    <a16:creationId xmlns:a16="http://schemas.microsoft.com/office/drawing/2014/main" id="{23C0033F-835E-54E7-7BCD-9E7649F7B191}"/>
                  </a:ext>
                </a:extLst>
              </p:cNvPr>
              <p:cNvSpPr txBox="1"/>
              <p:nvPr/>
            </p:nvSpPr>
            <p:spPr>
              <a:xfrm>
                <a:off x="5819136" y="3829199"/>
                <a:ext cx="2028092" cy="295689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b="1" kern="1200" dirty="0">
                    <a:solidFill>
                      <a:srgbClr val="000000"/>
                    </a:solidFill>
                    <a:effectLst/>
                    <a:highlight>
                      <a:srgbClr val="FFFF00"/>
                    </a:highlight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Ready to commercialize as food supplement</a:t>
                </a:r>
                <a:endParaRPr lang="en-US" sz="1000" dirty="0">
                  <a:effectLst/>
                  <a:highlight>
                    <a:srgbClr val="FFFF00"/>
                  </a:highlight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64" name="OTLSHAPE_SLT_59d9ab11c4754a539aea85e89975a6d4_Title">
                <a:extLst>
                  <a:ext uri="{FF2B5EF4-FFF2-40B4-BE49-F238E27FC236}">
                    <a16:creationId xmlns:a16="http://schemas.microsoft.com/office/drawing/2014/main" id="{BDA064CC-4DD1-25C5-3708-1397F104B113}"/>
                  </a:ext>
                </a:extLst>
              </p:cNvPr>
              <p:cNvSpPr txBox="1"/>
              <p:nvPr/>
            </p:nvSpPr>
            <p:spPr>
              <a:xfrm>
                <a:off x="4052846" y="1592909"/>
                <a:ext cx="695326" cy="96852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spc="-5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Safety testing strategy 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65" name="OTLSHAPE_SLT_a9a3862cb2184007bb746059bccb82ae_Title">
                <a:extLst>
                  <a:ext uri="{FF2B5EF4-FFF2-40B4-BE49-F238E27FC236}">
                    <a16:creationId xmlns:a16="http://schemas.microsoft.com/office/drawing/2014/main" id="{CA5FE738-D273-A1F3-5886-08ADEF793D9E}"/>
                  </a:ext>
                </a:extLst>
              </p:cNvPr>
              <p:cNvSpPr txBox="1"/>
              <p:nvPr/>
            </p:nvSpPr>
            <p:spPr>
              <a:xfrm>
                <a:off x="5195617" y="1715241"/>
                <a:ext cx="1323975" cy="93028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kern="1200" spc="-5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Bacterial Reverse Mutation Test</a:t>
                </a:r>
                <a:endParaRPr lang="en-US" sz="11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66" name="OTLSHAPE_SLT_cd8cf34e5f6a49d5bb9e867c217bf283_Title">
                <a:extLst>
                  <a:ext uri="{FF2B5EF4-FFF2-40B4-BE49-F238E27FC236}">
                    <a16:creationId xmlns:a16="http://schemas.microsoft.com/office/drawing/2014/main" id="{81385AC1-0D7B-F583-5C0C-FEE3B6835F07}"/>
                  </a:ext>
                </a:extLst>
              </p:cNvPr>
              <p:cNvSpPr txBox="1"/>
              <p:nvPr/>
            </p:nvSpPr>
            <p:spPr>
              <a:xfrm>
                <a:off x="5195617" y="1839066"/>
                <a:ext cx="1676400" cy="93028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it-IT" sz="6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In Vitro </a:t>
                </a:r>
                <a:r>
                  <a:rPr lang="it-IT" sz="600" kern="12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Mammalian</a:t>
                </a:r>
                <a:r>
                  <a:rPr lang="it-IT" sz="6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Cell </a:t>
                </a:r>
                <a:r>
                  <a:rPr lang="it-IT" sz="600" kern="12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Micronucleus</a:t>
                </a:r>
                <a:r>
                  <a:rPr lang="it-IT" sz="6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Test</a:t>
                </a:r>
                <a:endParaRPr lang="en-US" sz="11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67" name="OTLSHAPE_SLT_ab6e9fdaeeb1449e9bc89fd9a1d1d561_Title">
                <a:extLst>
                  <a:ext uri="{FF2B5EF4-FFF2-40B4-BE49-F238E27FC236}">
                    <a16:creationId xmlns:a16="http://schemas.microsoft.com/office/drawing/2014/main" id="{7BA2158C-E1DE-7DEB-C263-5C050C631E38}"/>
                  </a:ext>
                </a:extLst>
              </p:cNvPr>
              <p:cNvSpPr txBox="1"/>
              <p:nvPr/>
            </p:nvSpPr>
            <p:spPr>
              <a:xfrm>
                <a:off x="6103846" y="1962891"/>
                <a:ext cx="1981200" cy="93028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Repeated Dose 90-Day Oral Toxicity Study in Rodents</a:t>
                </a:r>
                <a:endParaRPr lang="en-US" sz="11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68" name="OTLSHAPE_SLT_868724779c74433f8a6d58aa0c03fdef_Title">
                <a:extLst>
                  <a:ext uri="{FF2B5EF4-FFF2-40B4-BE49-F238E27FC236}">
                    <a16:creationId xmlns:a16="http://schemas.microsoft.com/office/drawing/2014/main" id="{0D92EAEB-0AC8-DC83-E6A4-3AABD7518C49}"/>
                  </a:ext>
                </a:extLst>
              </p:cNvPr>
              <p:cNvSpPr txBox="1"/>
              <p:nvPr/>
            </p:nvSpPr>
            <p:spPr>
              <a:xfrm>
                <a:off x="5455817" y="2078302"/>
                <a:ext cx="438150" cy="93028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ADME studies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69" name="OTLSHAPE_SLM_a434aae2b59240f5a68075b6bdc72dc1_Title">
                <a:extLst>
                  <a:ext uri="{FF2B5EF4-FFF2-40B4-BE49-F238E27FC236}">
                    <a16:creationId xmlns:a16="http://schemas.microsoft.com/office/drawing/2014/main" id="{CB6C6CE6-3925-69FB-50AF-09774C001913}"/>
                  </a:ext>
                </a:extLst>
              </p:cNvPr>
              <p:cNvSpPr txBox="1"/>
              <p:nvPr/>
            </p:nvSpPr>
            <p:spPr>
              <a:xfrm>
                <a:off x="6101056" y="2134695"/>
                <a:ext cx="1206361" cy="182221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 b="1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Safe dose defined (NOAEL)</a:t>
                </a:r>
                <a:endParaRPr lang="en-US" sz="10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70" name="OTLSHAPE_SLT_c3a4ce9e8227400f832b7a1c30ebfc59_Title">
                <a:extLst>
                  <a:ext uri="{FF2B5EF4-FFF2-40B4-BE49-F238E27FC236}">
                    <a16:creationId xmlns:a16="http://schemas.microsoft.com/office/drawing/2014/main" id="{F1875E60-C02D-A9E6-BAC6-824ABAE0902B}"/>
                  </a:ext>
                </a:extLst>
              </p:cNvPr>
              <p:cNvSpPr txBox="1"/>
              <p:nvPr/>
            </p:nvSpPr>
            <p:spPr>
              <a:xfrm>
                <a:off x="3951708" y="2410331"/>
                <a:ext cx="409767" cy="16969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Study Design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71" name="OTLSHAPE_SLT_a22da14b215c4d4e975d91a42bc9d0e1_Title">
                <a:extLst>
                  <a:ext uri="{FF2B5EF4-FFF2-40B4-BE49-F238E27FC236}">
                    <a16:creationId xmlns:a16="http://schemas.microsoft.com/office/drawing/2014/main" id="{B4E6C379-564E-7AED-789B-E27C1AFB04E7}"/>
                  </a:ext>
                </a:extLst>
              </p:cNvPr>
              <p:cNvSpPr txBox="1"/>
              <p:nvPr/>
            </p:nvSpPr>
            <p:spPr>
              <a:xfrm>
                <a:off x="4861138" y="2533031"/>
                <a:ext cx="761710" cy="16969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Site Selection &amp; Protocol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72" name="OTLSHAPE_SLT_e29153d328c940878e35d205a86e182e_Title">
                <a:extLst>
                  <a:ext uri="{FF2B5EF4-FFF2-40B4-BE49-F238E27FC236}">
                    <a16:creationId xmlns:a16="http://schemas.microsoft.com/office/drawing/2014/main" id="{3A5745DB-C765-54DA-6937-70717E8F3FE4}"/>
                  </a:ext>
                </a:extLst>
              </p:cNvPr>
              <p:cNvSpPr txBox="1"/>
              <p:nvPr/>
            </p:nvSpPr>
            <p:spPr>
              <a:xfrm>
                <a:off x="5612636" y="2657981"/>
                <a:ext cx="562537" cy="16969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spc="-5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Ethics Preparation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73" name="OTLSHAPE_SLT_b36871fb3d8342c6a63171b2500c7438_Title">
                <a:extLst>
                  <a:ext uri="{FF2B5EF4-FFF2-40B4-BE49-F238E27FC236}">
                    <a16:creationId xmlns:a16="http://schemas.microsoft.com/office/drawing/2014/main" id="{A8C84263-D775-F34E-088C-C72516923AE4}"/>
                  </a:ext>
                </a:extLst>
              </p:cNvPr>
              <p:cNvSpPr txBox="1"/>
              <p:nvPr/>
            </p:nvSpPr>
            <p:spPr>
              <a:xfrm>
                <a:off x="6597978" y="2917586"/>
                <a:ext cx="890911" cy="14717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Clinical </a:t>
                </a:r>
                <a:r>
                  <a:rPr lang="en-GB" sz="600" dirty="0">
                    <a:solidFill>
                      <a:schemeClr val="bg1"/>
                    </a:solidFill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GB" sz="600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rial Execution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74" name="OTLSHAPE_SLT_81eb6c6c51604db696e16ce4ee7b74c7_Title">
                <a:extLst>
                  <a:ext uri="{FF2B5EF4-FFF2-40B4-BE49-F238E27FC236}">
                    <a16:creationId xmlns:a16="http://schemas.microsoft.com/office/drawing/2014/main" id="{4EE65B2B-6432-4AEF-3E7A-F1CEDB8DA3BA}"/>
                  </a:ext>
                </a:extLst>
              </p:cNvPr>
              <p:cNvSpPr txBox="1"/>
              <p:nvPr/>
            </p:nvSpPr>
            <p:spPr>
              <a:xfrm>
                <a:off x="7644291" y="3028411"/>
                <a:ext cx="314107" cy="16969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dirty="0">
                    <a:solidFill>
                      <a:srgbClr val="FFFFFF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CT Report</a:t>
                </a:r>
                <a:endParaRPr lang="en-US" sz="11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75" name="OTLSHAPE_SLM_2ea4b902b95046ebb50f1a03d4a72030_Title">
                <a:extLst>
                  <a:ext uri="{FF2B5EF4-FFF2-40B4-BE49-F238E27FC236}">
                    <a16:creationId xmlns:a16="http://schemas.microsoft.com/office/drawing/2014/main" id="{213EFCA6-AE75-5170-FAD0-0733474E167E}"/>
                  </a:ext>
                </a:extLst>
              </p:cNvPr>
              <p:cNvSpPr txBox="1"/>
              <p:nvPr/>
            </p:nvSpPr>
            <p:spPr>
              <a:xfrm>
                <a:off x="8381028" y="3147765"/>
                <a:ext cx="804240" cy="90800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 b="1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CT Results</a:t>
                </a:r>
                <a:endParaRPr lang="en-US" sz="10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76" name="OTLSHAPE_SLM_0ea5cc4baba24afbbe87b4ddeace9f7c_Title">
                <a:extLst>
                  <a:ext uri="{FF2B5EF4-FFF2-40B4-BE49-F238E27FC236}">
                    <a16:creationId xmlns:a16="http://schemas.microsoft.com/office/drawing/2014/main" id="{0829674C-5C92-5D60-1B41-4E3F6E9B9651}"/>
                  </a:ext>
                </a:extLst>
              </p:cNvPr>
              <p:cNvSpPr txBox="1"/>
              <p:nvPr/>
            </p:nvSpPr>
            <p:spPr>
              <a:xfrm>
                <a:off x="5069226" y="951827"/>
                <a:ext cx="1092410" cy="90800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 b="1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GMP batch produced  </a:t>
                </a:r>
                <a:endParaRPr lang="en-US" sz="10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77" name="OTLSHAPE_SLT_f13e7f17de4d433ab365104cb608c271_Title">
                <a:extLst>
                  <a:ext uri="{FF2B5EF4-FFF2-40B4-BE49-F238E27FC236}">
                    <a16:creationId xmlns:a16="http://schemas.microsoft.com/office/drawing/2014/main" id="{DFA2E56F-D103-5D60-79A7-5A05F637420A}"/>
                  </a:ext>
                </a:extLst>
              </p:cNvPr>
              <p:cNvSpPr txBox="1"/>
              <p:nvPr/>
            </p:nvSpPr>
            <p:spPr>
              <a:xfrm>
                <a:off x="6522504" y="3627786"/>
                <a:ext cx="647489" cy="16969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spc="-5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→ 1.5 Year Shelf-life </a:t>
                </a:r>
                <a:endParaRPr lang="en-US" sz="11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78" name="OTLSHAPE_SLT_1ad05998756646cfa1b8b463c7de40b0_Title">
                <a:extLst>
                  <a:ext uri="{FF2B5EF4-FFF2-40B4-BE49-F238E27FC236}">
                    <a16:creationId xmlns:a16="http://schemas.microsoft.com/office/drawing/2014/main" id="{7F47C2A4-71DE-1AA7-4DF8-B127609F6E9B}"/>
                  </a:ext>
                </a:extLst>
              </p:cNvPr>
              <p:cNvSpPr txBox="1"/>
              <p:nvPr/>
            </p:nvSpPr>
            <p:spPr>
              <a:xfrm>
                <a:off x="7788622" y="3616602"/>
                <a:ext cx="571818" cy="16969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spc="-5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→ 2 Year Shelf-life</a:t>
                </a:r>
                <a:endParaRPr lang="en-US" sz="11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79" name="OTLSHAPE_SLM_d1be8a89b3684c0eac9183d6d489fc98_Title">
                <a:extLst>
                  <a:ext uri="{FF2B5EF4-FFF2-40B4-BE49-F238E27FC236}">
                    <a16:creationId xmlns:a16="http://schemas.microsoft.com/office/drawing/2014/main" id="{A1791E51-EB74-2FB9-8533-67261689513D}"/>
                  </a:ext>
                </a:extLst>
              </p:cNvPr>
              <p:cNvSpPr txBox="1"/>
              <p:nvPr/>
            </p:nvSpPr>
            <p:spPr>
              <a:xfrm>
                <a:off x="3680387" y="1440008"/>
                <a:ext cx="867337" cy="90800"/>
              </a:xfrm>
              <a:prstGeom prst="rect">
                <a:avLst/>
              </a:prstGeom>
              <a:solidFill>
                <a:srgbClr val="E7F0F9"/>
              </a:solidFill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 b="1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Safety Report</a:t>
                </a:r>
                <a:endParaRPr lang="en-US" sz="10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80" name="OTLSHAPE_SLM_c8a3690dfb194d0a93f4f66f3a82f68d_Title">
                <a:extLst>
                  <a:ext uri="{FF2B5EF4-FFF2-40B4-BE49-F238E27FC236}">
                    <a16:creationId xmlns:a16="http://schemas.microsoft.com/office/drawing/2014/main" id="{96A36EE6-4025-4CD7-62A9-16FD97AD43C9}"/>
                  </a:ext>
                </a:extLst>
              </p:cNvPr>
              <p:cNvSpPr txBox="1"/>
              <p:nvPr/>
            </p:nvSpPr>
            <p:spPr>
              <a:xfrm>
                <a:off x="8197795" y="600128"/>
                <a:ext cx="866775" cy="18605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b="1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Go/</a:t>
                </a:r>
                <a:r>
                  <a:rPr lang="en-US" sz="1000" b="1" kern="12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NoGo</a:t>
                </a:r>
                <a:r>
                  <a:rPr lang="en-US" sz="1000" b="1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for Food or Exit</a:t>
                </a:r>
                <a:endParaRPr lang="en-US" sz="1000" b="1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81" name="OTLSHAPE_SLT_09834e489e814fd49a47f49b40ba2b0e_Title">
                <a:extLst>
                  <a:ext uri="{FF2B5EF4-FFF2-40B4-BE49-F238E27FC236}">
                    <a16:creationId xmlns:a16="http://schemas.microsoft.com/office/drawing/2014/main" id="{49F8434E-2663-ADB0-5751-EBE1C1EEC738}"/>
                  </a:ext>
                </a:extLst>
              </p:cNvPr>
              <p:cNvSpPr txBox="1"/>
              <p:nvPr/>
            </p:nvSpPr>
            <p:spPr>
              <a:xfrm>
                <a:off x="6046373" y="2780582"/>
                <a:ext cx="552543" cy="16969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Ethics Submission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cxnSp>
            <p:nvCxnSpPr>
              <p:cNvPr id="82" name="OTLSHAPE_TB_00000000000000000000000000000000_Separator1">
                <a:extLst>
                  <a:ext uri="{FF2B5EF4-FFF2-40B4-BE49-F238E27FC236}">
                    <a16:creationId xmlns:a16="http://schemas.microsoft.com/office/drawing/2014/main" id="{EBB5DFC4-79FA-3773-3714-6F672F16178E}"/>
                  </a:ext>
                </a:extLst>
              </p:cNvPr>
              <p:cNvCxnSpPr/>
              <p:nvPr/>
            </p:nvCxnSpPr>
            <p:spPr>
              <a:xfrm>
                <a:off x="2932928" y="206916"/>
                <a:ext cx="0" cy="133350"/>
              </a:xfrm>
              <a:prstGeom prst="line">
                <a:avLst/>
              </a:prstGeom>
              <a:ln w="9525" cap="flat" cmpd="sng" algn="ctr">
                <a:solidFill>
                  <a:schemeClr val="lt1">
                    <a:alpha val="29804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OTLSHAPE_TB_00000000000000000000000000000000_Separator2">
                <a:extLst>
                  <a:ext uri="{FF2B5EF4-FFF2-40B4-BE49-F238E27FC236}">
                    <a16:creationId xmlns:a16="http://schemas.microsoft.com/office/drawing/2014/main" id="{39E0573F-BD55-58A3-5A9B-13EBB426CDC2}"/>
                  </a:ext>
                </a:extLst>
              </p:cNvPr>
              <p:cNvCxnSpPr/>
              <p:nvPr/>
            </p:nvCxnSpPr>
            <p:spPr>
              <a:xfrm>
                <a:off x="4774613" y="206916"/>
                <a:ext cx="0" cy="133350"/>
              </a:xfrm>
              <a:prstGeom prst="line">
                <a:avLst/>
              </a:prstGeom>
              <a:ln w="9525" cap="flat" cmpd="sng" algn="ctr">
                <a:solidFill>
                  <a:schemeClr val="lt1">
                    <a:alpha val="29804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OTLSHAPE_TB_00000000000000000000000000000000_Separator3">
                <a:extLst>
                  <a:ext uri="{FF2B5EF4-FFF2-40B4-BE49-F238E27FC236}">
                    <a16:creationId xmlns:a16="http://schemas.microsoft.com/office/drawing/2014/main" id="{E5CDC341-1A84-F15F-36FC-12A8A0DE9149}"/>
                  </a:ext>
                </a:extLst>
              </p:cNvPr>
              <p:cNvCxnSpPr/>
              <p:nvPr/>
            </p:nvCxnSpPr>
            <p:spPr>
              <a:xfrm>
                <a:off x="6621342" y="206916"/>
                <a:ext cx="0" cy="133350"/>
              </a:xfrm>
              <a:prstGeom prst="line">
                <a:avLst/>
              </a:prstGeom>
              <a:ln w="9525" cap="flat" cmpd="sng" algn="ctr">
                <a:solidFill>
                  <a:schemeClr val="lt1">
                    <a:alpha val="29804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TextBox 457">
                <a:extLst>
                  <a:ext uri="{FF2B5EF4-FFF2-40B4-BE49-F238E27FC236}">
                    <a16:creationId xmlns:a16="http://schemas.microsoft.com/office/drawing/2014/main" id="{8B3AE50B-4268-A487-610E-C5054E6A4A35}"/>
                  </a:ext>
                </a:extLst>
              </p:cNvPr>
              <p:cNvSpPr txBox="1"/>
              <p:nvPr/>
            </p:nvSpPr>
            <p:spPr>
              <a:xfrm>
                <a:off x="2967530" y="367233"/>
                <a:ext cx="574673" cy="148266"/>
              </a:xfrm>
              <a:prstGeom prst="rect">
                <a:avLst/>
              </a:prstGeom>
              <a:solidFill>
                <a:srgbClr val="44546A"/>
              </a:solidFill>
            </p:spPr>
            <p:txBody>
              <a:bodyPr wrap="square" lIns="0" tIns="0" rIns="0" bIns="0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CH" sz="1050" kern="1200">
                    <a:solidFill>
                      <a:srgbClr val="FFFFFF"/>
                    </a:solidFill>
                    <a:effectLst/>
                    <a:latin typeface="Aptos" panose="020B00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Year 2</a:t>
                </a:r>
                <a:endParaRPr lang="en-US" sz="110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86" name="TextBox 458">
                <a:extLst>
                  <a:ext uri="{FF2B5EF4-FFF2-40B4-BE49-F238E27FC236}">
                    <a16:creationId xmlns:a16="http://schemas.microsoft.com/office/drawing/2014/main" id="{B8958C7C-89C1-BF43-11AE-DBE341B021AF}"/>
                  </a:ext>
                </a:extLst>
              </p:cNvPr>
              <p:cNvSpPr txBox="1"/>
              <p:nvPr/>
            </p:nvSpPr>
            <p:spPr>
              <a:xfrm>
                <a:off x="4818198" y="367233"/>
                <a:ext cx="574673" cy="148266"/>
              </a:xfrm>
              <a:prstGeom prst="rect">
                <a:avLst/>
              </a:prstGeom>
              <a:solidFill>
                <a:srgbClr val="44546A"/>
              </a:solidFill>
            </p:spPr>
            <p:txBody>
              <a:bodyPr wrap="square" lIns="0" tIns="0" rIns="0" bIns="0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CH" sz="1050" kern="1200">
                    <a:solidFill>
                      <a:srgbClr val="FFFFFF"/>
                    </a:solidFill>
                    <a:effectLst/>
                    <a:latin typeface="Aptos" panose="020B00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Year 3</a:t>
                </a:r>
                <a:endParaRPr lang="en-US" sz="110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87" name="TextBox 459">
                <a:extLst>
                  <a:ext uri="{FF2B5EF4-FFF2-40B4-BE49-F238E27FC236}">
                    <a16:creationId xmlns:a16="http://schemas.microsoft.com/office/drawing/2014/main" id="{00C76A44-C481-4F53-ACA1-AE937CBEE26C}"/>
                  </a:ext>
                </a:extLst>
              </p:cNvPr>
              <p:cNvSpPr txBox="1"/>
              <p:nvPr/>
            </p:nvSpPr>
            <p:spPr>
              <a:xfrm>
                <a:off x="6667220" y="367233"/>
                <a:ext cx="574673" cy="148266"/>
              </a:xfrm>
              <a:prstGeom prst="rect">
                <a:avLst/>
              </a:prstGeom>
              <a:solidFill>
                <a:srgbClr val="44546A"/>
              </a:solidFill>
            </p:spPr>
            <p:txBody>
              <a:bodyPr wrap="square" lIns="0" tIns="0" rIns="0" bIns="0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CH" sz="1050" kern="1200">
                    <a:solidFill>
                      <a:srgbClr val="FFFFFF"/>
                    </a:solidFill>
                    <a:effectLst/>
                    <a:latin typeface="Aptos" panose="020B00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Year 4</a:t>
                </a:r>
                <a:endParaRPr lang="en-US" sz="110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88" name="OTLSHAPE_SLM_c8a3690dfb194d0a93f4f66f3a82f68d_Shape">
                <a:extLst>
                  <a:ext uri="{FF2B5EF4-FFF2-40B4-BE49-F238E27FC236}">
                    <a16:creationId xmlns:a16="http://schemas.microsoft.com/office/drawing/2014/main" id="{498EF37F-0DCA-B9EA-8636-B12399CCA847}"/>
                  </a:ext>
                </a:extLst>
              </p:cNvPr>
              <p:cNvSpPr/>
              <p:nvPr/>
            </p:nvSpPr>
            <p:spPr>
              <a:xfrm>
                <a:off x="7635169" y="88702"/>
                <a:ext cx="114300" cy="133350"/>
              </a:xfrm>
              <a:prstGeom prst="diamond">
                <a:avLst/>
              </a:prstGeom>
              <a:solidFill>
                <a:srgbClr val="EA161E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89" name="OTLSHAPE_SLM_c8a3690dfb194d0a93f4f66f3a82f68d_Title">
                <a:extLst>
                  <a:ext uri="{FF2B5EF4-FFF2-40B4-BE49-F238E27FC236}">
                    <a16:creationId xmlns:a16="http://schemas.microsoft.com/office/drawing/2014/main" id="{584465A6-8623-F1C6-F4A3-AB5970726CEF}"/>
                  </a:ext>
                </a:extLst>
              </p:cNvPr>
              <p:cNvSpPr txBox="1"/>
              <p:nvPr/>
            </p:nvSpPr>
            <p:spPr>
              <a:xfrm>
                <a:off x="7892702" y="50392"/>
                <a:ext cx="866775" cy="18605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b="1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Go/</a:t>
                </a:r>
                <a:r>
                  <a:rPr lang="en-US" sz="1100" b="1" kern="12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NoGo</a:t>
                </a:r>
                <a:endParaRPr lang="en-US" sz="11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90" name="OTLSHAPE_SLT_32b3ab5be3c5402286de4a7c2dfc81b3_Shape">
                <a:extLst>
                  <a:ext uri="{FF2B5EF4-FFF2-40B4-BE49-F238E27FC236}">
                    <a16:creationId xmlns:a16="http://schemas.microsoft.com/office/drawing/2014/main" id="{F7134D7A-218C-0871-4A93-C7B36142492D}"/>
                  </a:ext>
                </a:extLst>
              </p:cNvPr>
              <p:cNvSpPr/>
              <p:nvPr/>
            </p:nvSpPr>
            <p:spPr>
              <a:xfrm>
                <a:off x="3523404" y="951904"/>
                <a:ext cx="612439" cy="106605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74AD49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91" name="OTLSHAPE_SLM_0ea5cc4baba24afbbe87b4ddeace9f7c_Title">
                <a:extLst>
                  <a:ext uri="{FF2B5EF4-FFF2-40B4-BE49-F238E27FC236}">
                    <a16:creationId xmlns:a16="http://schemas.microsoft.com/office/drawing/2014/main" id="{6374F976-E51B-2306-F568-BDCBC54096AD}"/>
                  </a:ext>
                </a:extLst>
              </p:cNvPr>
              <p:cNvSpPr txBox="1"/>
              <p:nvPr/>
            </p:nvSpPr>
            <p:spPr>
              <a:xfrm>
                <a:off x="3665763" y="584493"/>
                <a:ext cx="2776504" cy="95249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0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Molecules of natural origin against new targets for MASH</a:t>
                </a:r>
                <a:endParaRPr lang="en-US" sz="10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92" name="TextBox 20">
                <a:extLst>
                  <a:ext uri="{FF2B5EF4-FFF2-40B4-BE49-F238E27FC236}">
                    <a16:creationId xmlns:a16="http://schemas.microsoft.com/office/drawing/2014/main" id="{648F98B1-93CE-2731-AEAA-C42EE7FE172E}"/>
                  </a:ext>
                </a:extLst>
              </p:cNvPr>
              <p:cNvSpPr txBox="1"/>
              <p:nvPr/>
            </p:nvSpPr>
            <p:spPr>
              <a:xfrm>
                <a:off x="1173819" y="361924"/>
                <a:ext cx="574673" cy="148266"/>
              </a:xfrm>
              <a:prstGeom prst="rect">
                <a:avLst/>
              </a:prstGeom>
              <a:solidFill>
                <a:srgbClr val="44546A"/>
              </a:solidFill>
            </p:spPr>
            <p:txBody>
              <a:bodyPr wrap="square" lIns="0" tIns="0" rIns="0" bIns="0" rtlCol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fr-CH" sz="1050" kern="1200">
                    <a:solidFill>
                      <a:srgbClr val="FFFFFF"/>
                    </a:solidFill>
                    <a:effectLst/>
                    <a:latin typeface="Aptos" panose="020B000402020202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Year 1</a:t>
                </a:r>
                <a:endParaRPr lang="en-US" sz="110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93" name="OTLSHAPE_SLT_340c8ef9bd6442bebc244a9cc042d3f2_Title">
                <a:extLst>
                  <a:ext uri="{FF2B5EF4-FFF2-40B4-BE49-F238E27FC236}">
                    <a16:creationId xmlns:a16="http://schemas.microsoft.com/office/drawing/2014/main" id="{94F73CB0-F921-380A-6FF1-4E145D6A5EEE}"/>
                  </a:ext>
                </a:extLst>
              </p:cNvPr>
              <p:cNvSpPr txBox="1"/>
              <p:nvPr/>
            </p:nvSpPr>
            <p:spPr>
              <a:xfrm>
                <a:off x="2077121" y="1464867"/>
                <a:ext cx="809625" cy="93028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 algn="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kern="12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28-Day non-GLP rat safety</a:t>
                </a:r>
                <a:endParaRPr lang="en-US" sz="1100" dirty="0"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94" name="OTLSHAPE_SLM_0ea5cc4baba24afbbe87b4ddeace9f7c_Title">
                <a:extLst>
                  <a:ext uri="{FF2B5EF4-FFF2-40B4-BE49-F238E27FC236}">
                    <a16:creationId xmlns:a16="http://schemas.microsoft.com/office/drawing/2014/main" id="{83055C6B-DD71-8774-32F6-627FC4BBC1C3}"/>
                  </a:ext>
                </a:extLst>
              </p:cNvPr>
              <p:cNvSpPr txBox="1"/>
              <p:nvPr/>
            </p:nvSpPr>
            <p:spPr>
              <a:xfrm>
                <a:off x="3685751" y="959387"/>
                <a:ext cx="828100" cy="84558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b="1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2 Batches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95" name="OTLSHAPE_SLT_32b3ab5be3c5402286de4a7c2dfc81b3_Shape">
                <a:extLst>
                  <a:ext uri="{FF2B5EF4-FFF2-40B4-BE49-F238E27FC236}">
                    <a16:creationId xmlns:a16="http://schemas.microsoft.com/office/drawing/2014/main" id="{6711052D-DD43-D9B1-6D2D-2CD0C7437F8B}"/>
                  </a:ext>
                </a:extLst>
              </p:cNvPr>
              <p:cNvSpPr/>
              <p:nvPr/>
            </p:nvSpPr>
            <p:spPr>
              <a:xfrm>
                <a:off x="4184137" y="1045549"/>
                <a:ext cx="785478" cy="110918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74AD49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96" name="OTLSHAPE_SLM_0ea5cc4baba24afbbe87b4ddeace9f7c_Title">
                <a:extLst>
                  <a:ext uri="{FF2B5EF4-FFF2-40B4-BE49-F238E27FC236}">
                    <a16:creationId xmlns:a16="http://schemas.microsoft.com/office/drawing/2014/main" id="{494E0B85-E3FF-0E10-63CD-E0B36BF61906}"/>
                  </a:ext>
                </a:extLst>
              </p:cNvPr>
              <p:cNvSpPr txBox="1"/>
              <p:nvPr/>
            </p:nvSpPr>
            <p:spPr>
              <a:xfrm>
                <a:off x="4293201" y="1015411"/>
                <a:ext cx="828814" cy="16969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b="1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 3 independent Batches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97" name="OTLSHAPE_SLT_32b3ab5be3c5402286de4a7c2dfc81b3_Shape">
                <a:extLst>
                  <a:ext uri="{FF2B5EF4-FFF2-40B4-BE49-F238E27FC236}">
                    <a16:creationId xmlns:a16="http://schemas.microsoft.com/office/drawing/2014/main" id="{07A25F8C-0D5B-DDF7-C559-21B77C327FBB}"/>
                  </a:ext>
                </a:extLst>
              </p:cNvPr>
              <p:cNvSpPr/>
              <p:nvPr/>
            </p:nvSpPr>
            <p:spPr>
              <a:xfrm>
                <a:off x="3481973" y="1197949"/>
                <a:ext cx="1640042" cy="115020"/>
              </a:xfrm>
              <a:prstGeom prst="round2DiagRect">
                <a:avLst>
                  <a:gd name="adj1" fmla="val 100000"/>
                  <a:gd name="adj2" fmla="val 0"/>
                </a:avLst>
              </a:prstGeom>
              <a:solidFill>
                <a:srgbClr val="74AD49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  <p:sp>
            <p:nvSpPr>
              <p:cNvPr id="98" name="OTLSHAPE_SLM_0ea5cc4baba24afbbe87b4ddeace9f7c_Title">
                <a:extLst>
                  <a:ext uri="{FF2B5EF4-FFF2-40B4-BE49-F238E27FC236}">
                    <a16:creationId xmlns:a16="http://schemas.microsoft.com/office/drawing/2014/main" id="{8723EC89-3168-0EA6-F3CB-97A69EDBF2E5}"/>
                  </a:ext>
                </a:extLst>
              </p:cNvPr>
              <p:cNvSpPr txBox="1"/>
              <p:nvPr/>
            </p:nvSpPr>
            <p:spPr>
              <a:xfrm>
                <a:off x="4393265" y="1174552"/>
                <a:ext cx="828814" cy="16969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600" b="1" kern="1200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ea typeface="Arial" panose="020B0604020202020204" pitchFamily="34" charset="0"/>
                    <a:cs typeface="Arial" panose="020B0604020202020204" pitchFamily="34" charset="0"/>
                  </a:rPr>
                  <a:t>QC Certification (GFSI?)</a:t>
                </a:r>
                <a:endParaRPr lang="en-US" sz="11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cxnSp>
            <p:nvCxnSpPr>
              <p:cNvPr id="99" name="Straight Arrow Connector 98">
                <a:extLst>
                  <a:ext uri="{FF2B5EF4-FFF2-40B4-BE49-F238E27FC236}">
                    <a16:creationId xmlns:a16="http://schemas.microsoft.com/office/drawing/2014/main" id="{7CE6B901-CD6F-D028-3C1A-8EDB085B2D91}"/>
                  </a:ext>
                </a:extLst>
              </p:cNvPr>
              <p:cNvCxnSpPr>
                <a:cxnSpLocks/>
                <a:stCxn id="24" idx="0"/>
                <a:endCxn id="40" idx="2"/>
              </p:cNvCxnSpPr>
              <p:nvPr/>
            </p:nvCxnSpPr>
            <p:spPr>
              <a:xfrm flipH="1">
                <a:off x="3137325" y="857972"/>
                <a:ext cx="39" cy="629537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oval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Connector: Elbow 201">
                <a:extLst>
                  <a:ext uri="{FF2B5EF4-FFF2-40B4-BE49-F238E27FC236}">
                    <a16:creationId xmlns:a16="http://schemas.microsoft.com/office/drawing/2014/main" id="{21521824-5E41-ECBC-85F3-7BC4256B3A95}"/>
                  </a:ext>
                </a:extLst>
              </p:cNvPr>
              <p:cNvCxnSpPr>
                <a:cxnSpLocks/>
                <a:endCxn id="32" idx="2"/>
              </p:cNvCxnSpPr>
              <p:nvPr/>
            </p:nvCxnSpPr>
            <p:spPr>
              <a:xfrm>
                <a:off x="4133171" y="1030791"/>
                <a:ext cx="1019304" cy="978614"/>
              </a:xfrm>
              <a:prstGeom prst="bentConnector3">
                <a:avLst>
                  <a:gd name="adj1" fmla="val 1408"/>
                </a:avLst>
              </a:prstGeom>
              <a:ln w="12700">
                <a:solidFill>
                  <a:schemeClr val="tx1"/>
                </a:solidFill>
                <a:headEnd type="oval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OTLSHAPE_SLM_d1be8a89b3684c0eac9183d6d489fc98_Shape">
                <a:extLst>
                  <a:ext uri="{FF2B5EF4-FFF2-40B4-BE49-F238E27FC236}">
                    <a16:creationId xmlns:a16="http://schemas.microsoft.com/office/drawing/2014/main" id="{C726E9E3-BFFD-AD68-D398-D8F1AD98128E}"/>
                  </a:ext>
                </a:extLst>
              </p:cNvPr>
              <p:cNvSpPr/>
              <p:nvPr/>
            </p:nvSpPr>
            <p:spPr>
              <a:xfrm>
                <a:off x="3174938" y="791297"/>
                <a:ext cx="114300" cy="133350"/>
              </a:xfrm>
              <a:prstGeom prst="diamond">
                <a:avLst/>
              </a:prstGeom>
              <a:solidFill>
                <a:srgbClr val="EA161E"/>
              </a:solidFill>
              <a:ln w="12700" cap="flat" cmpd="sng" algn="ctr">
                <a:noFill/>
                <a:prstDash val="solid"/>
                <a:miter lim="800000"/>
              </a:ln>
              <a:effectLst/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chemeClr val="accent1"/>
                    </a:solidFill>
                    <a:prstDash val="solid"/>
                    <a:miter lim="800000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000" tIns="27000" rIns="54000" bIns="27000" rtlCol="0" anchor="ctr"/>
              <a:lstStyle/>
              <a:p>
                <a:endParaRPr lang="en-US"/>
              </a:p>
            </p:txBody>
          </p:sp>
        </p:grp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209C4AD2-8581-4042-ACE6-D388EEE04D03}"/>
                </a:ext>
              </a:extLst>
            </p:cNvPr>
            <p:cNvSpPr txBox="1"/>
            <p:nvPr/>
          </p:nvSpPr>
          <p:spPr>
            <a:xfrm>
              <a:off x="7188639" y="3283803"/>
              <a:ext cx="651409" cy="1846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lang="en-US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OECD 408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AC4469BC-4566-A5AB-0AFA-DD572D426A1A}"/>
                </a:ext>
              </a:extLst>
            </p:cNvPr>
            <p:cNvSpPr txBox="1"/>
            <p:nvPr/>
          </p:nvSpPr>
          <p:spPr>
            <a:xfrm>
              <a:off x="6393752" y="3131930"/>
              <a:ext cx="651409" cy="1846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lang="en-US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OECD 487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3BD1A403-ED39-ECE5-F44D-583DC8861AEB}"/>
                </a:ext>
              </a:extLst>
            </p:cNvPr>
            <p:cNvSpPr txBox="1"/>
            <p:nvPr/>
          </p:nvSpPr>
          <p:spPr>
            <a:xfrm>
              <a:off x="6400400" y="2954805"/>
              <a:ext cx="651409" cy="1846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lang="en-US" sz="600" kern="12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OECD 471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12" name="OTLSHAPE_SLM_ed4480c987a849cd9e5fc8cb0527530e_Title">
              <a:extLst>
                <a:ext uri="{FF2B5EF4-FFF2-40B4-BE49-F238E27FC236}">
                  <a16:creationId xmlns:a16="http://schemas.microsoft.com/office/drawing/2014/main" id="{ECEE0EEE-FA02-6D92-9CE0-556A134B163F}"/>
                </a:ext>
              </a:extLst>
            </p:cNvPr>
            <p:cNvSpPr txBox="1"/>
            <p:nvPr/>
          </p:nvSpPr>
          <p:spPr>
            <a:xfrm>
              <a:off x="10950077" y="5830353"/>
              <a:ext cx="1123116" cy="3445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kern="1200" dirty="0">
                  <a:solidFill>
                    <a:srgbClr val="000000"/>
                  </a:solidFill>
                  <a:effectLst/>
                  <a:highlight>
                    <a:srgbClr val="FFFF00"/>
                  </a:highlight>
                  <a:latin typeface="Calibri" panose="020F050202020403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Self-GRAS </a:t>
              </a:r>
              <a:endParaRPr lang="en-US" sz="10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64947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 Theme">
  <a:themeElements>
    <a:clrScheme name="1_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Custom 3">
      <a:majorFont>
        <a:latin typeface="Calibri"/>
        <a:ea typeface="Helvetica"/>
        <a:cs typeface="Helvetica"/>
      </a:majorFont>
      <a:minorFont>
        <a:latin typeface="Calibri Light"/>
        <a:ea typeface="Calibri"/>
        <a:cs typeface="Calibri"/>
      </a:minorFont>
    </a:fontScheme>
    <a:fmtScheme name="1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venir Next LT Pro"/>
            <a:ea typeface="Avenir Next LT Pro"/>
            <a:cs typeface="Avenir Next LT Pro"/>
            <a:sym typeface="Avenir Next LT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venir Next LT Pro"/>
            <a:ea typeface="Avenir Next LT Pro"/>
            <a:cs typeface="Avenir Next LT Pro"/>
            <a:sym typeface="Avenir Next LT Pr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3067</TotalTime>
  <Words>586</Words>
  <Application>Microsoft Macintosh PowerPoint</Application>
  <PresentationFormat>Widescreen</PresentationFormat>
  <Paragraphs>127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Aptos</vt:lpstr>
      <vt:lpstr>Arial</vt:lpstr>
      <vt:lpstr>Avenir Next LT Pro</vt:lpstr>
      <vt:lpstr>Avenir Next LT Pro Demi</vt:lpstr>
      <vt:lpstr>Calibri</vt:lpstr>
      <vt:lpstr>Calibri Light</vt:lpstr>
      <vt:lpstr>Franklin Gothic Medium</vt:lpstr>
      <vt:lpstr>1_Office Theme</vt:lpstr>
      <vt:lpstr>think-cell Slide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DESIGNER TEST</dc:creator>
  <cp:lastModifiedBy>Johan Auwerx</cp:lastModifiedBy>
  <cp:revision>1115</cp:revision>
  <cp:lastPrinted>2023-03-30T08:39:14Z</cp:lastPrinted>
  <dcterms:created xsi:type="dcterms:W3CDTF">2022-08-08T22:03:59Z</dcterms:created>
  <dcterms:modified xsi:type="dcterms:W3CDTF">2025-04-07T12:40:10Z</dcterms:modified>
</cp:coreProperties>
</file>